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Extra Bold"/>
      <p:regular r:id="rId17"/>
    </p:embeddedFont>
    <p:embeddedFont>
      <p:font typeface="Syne"/>
      <p:regular r:id="rId18"/>
    </p:embeddedFont>
    <p:embeddedFont>
      <p:font typeface="Syne"/>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863"/>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Golden State Housing Insights</a:t>
            </a:r>
            <a:endParaRPr lang="en-US" sz="4450" dirty="0"/>
          </a:p>
        </p:txBody>
      </p:sp>
      <p:sp>
        <p:nvSpPr>
          <p:cNvPr id="4" name="Text 1"/>
          <p:cNvSpPr/>
          <p:nvPr/>
        </p:nvSpPr>
        <p:spPr>
          <a:xfrm>
            <a:off x="6280190" y="4086582"/>
            <a:ext cx="7556421" cy="1814036"/>
          </a:xfrm>
          <a:prstGeom prst="rect">
            <a:avLst/>
          </a:prstGeom>
          <a:noFill/>
          <a:ln/>
        </p:spPr>
        <p:txBody>
          <a:bodyPr wrap="square" lIns="0" tIns="0" rIns="0" bIns="0" rtlCol="0" anchor="t"/>
          <a:lstStyle/>
          <a:p>
            <a:pPr indent="0" marL="0">
              <a:lnSpc>
                <a:spcPts val="3550"/>
              </a:lnSpc>
              <a:buNone/>
            </a:pPr>
            <a:r>
              <a:rPr lang="en-US" sz="2200" dirty="0">
                <a:solidFill>
                  <a:srgbClr val="D7E5D8"/>
                </a:solidFill>
                <a:latin typeface="Syne" pitchFamily="34" charset="0"/>
                <a:ea typeface="Syne" pitchFamily="34" charset="-122"/>
                <a:cs typeface="Syne" pitchFamily="34" charset="-120"/>
              </a:rPr>
              <a:t>Welcome to our predictive analysis of California's housing market. This presentation provides valuable insights for real estate stakeholders, using data-driven methods to guide investment decisions in California Metro Areas.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05495"/>
            <a:ext cx="7318534" cy="708779"/>
          </a:xfrm>
          <a:prstGeom prst="rect">
            <a:avLst/>
          </a:prstGeom>
          <a:noFill/>
          <a:ln/>
        </p:spPr>
        <p:txBody>
          <a:bodyPr wrap="non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Demonstrations</a:t>
            </a:r>
            <a:endParaRPr lang="en-US" sz="4450" dirty="0"/>
          </a:p>
        </p:txBody>
      </p:sp>
      <p:sp>
        <p:nvSpPr>
          <p:cNvPr id="3" name="Shape 1"/>
          <p:cNvSpPr/>
          <p:nvPr/>
        </p:nvSpPr>
        <p:spPr>
          <a:xfrm>
            <a:off x="793790" y="2267903"/>
            <a:ext cx="2173724" cy="1306949"/>
          </a:xfrm>
          <a:prstGeom prst="roundRect">
            <a:avLst>
              <a:gd name="adj" fmla="val 7289"/>
            </a:avLst>
          </a:prstGeom>
          <a:solidFill>
            <a:srgbClr val="547808"/>
          </a:solidFill>
          <a:ln w="7620">
            <a:solidFill>
              <a:srgbClr val="6D9121"/>
            </a:solidFill>
            <a:prstDash val="solid"/>
          </a:ln>
        </p:spPr>
      </p:sp>
      <p:sp>
        <p:nvSpPr>
          <p:cNvPr id="4" name="Text 2"/>
          <p:cNvSpPr/>
          <p:nvPr/>
        </p:nvSpPr>
        <p:spPr>
          <a:xfrm>
            <a:off x="1028224" y="2694623"/>
            <a:ext cx="150019" cy="453509"/>
          </a:xfrm>
          <a:prstGeom prst="rect">
            <a:avLst/>
          </a:prstGeom>
          <a:noFill/>
          <a:ln/>
        </p:spPr>
        <p:txBody>
          <a:bodyPr wrap="none" lIns="0" tIns="0" rIns="0" bIns="0" rtlCol="0" anchor="t"/>
          <a:lstStyle/>
          <a:p>
            <a:pPr algn="ctr" indent="0" marL="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1</a:t>
            </a:r>
            <a:endParaRPr lang="en-US" sz="2200" dirty="0"/>
          </a:p>
        </p:txBody>
      </p:sp>
      <p:sp>
        <p:nvSpPr>
          <p:cNvPr id="5" name="Text 3"/>
          <p:cNvSpPr/>
          <p:nvPr/>
        </p:nvSpPr>
        <p:spPr>
          <a:xfrm>
            <a:off x="3194328" y="2494717"/>
            <a:ext cx="5743694"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StreamLit Demonstration</a:t>
            </a:r>
            <a:endParaRPr lang="en-US" sz="2200" dirty="0"/>
          </a:p>
        </p:txBody>
      </p:sp>
      <p:sp>
        <p:nvSpPr>
          <p:cNvPr id="6" name="Text 4"/>
          <p:cNvSpPr/>
          <p:nvPr/>
        </p:nvSpPr>
        <p:spPr>
          <a:xfrm>
            <a:off x="3194328" y="2985135"/>
            <a:ext cx="5743694"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Interactive showcase of predictive models</a:t>
            </a:r>
            <a:endParaRPr lang="en-US" sz="1750" dirty="0"/>
          </a:p>
        </p:txBody>
      </p:sp>
      <p:sp>
        <p:nvSpPr>
          <p:cNvPr id="7" name="Shape 5"/>
          <p:cNvSpPr/>
          <p:nvPr/>
        </p:nvSpPr>
        <p:spPr>
          <a:xfrm>
            <a:off x="3080861" y="3559612"/>
            <a:ext cx="10642402" cy="15240"/>
          </a:xfrm>
          <a:prstGeom prst="roundRect">
            <a:avLst>
              <a:gd name="adj" fmla="val 625116"/>
            </a:avLst>
          </a:prstGeom>
          <a:solidFill>
            <a:srgbClr val="6D9121"/>
          </a:solidFill>
          <a:ln/>
        </p:spPr>
      </p:sp>
      <p:sp>
        <p:nvSpPr>
          <p:cNvPr id="8" name="Shape 6"/>
          <p:cNvSpPr/>
          <p:nvPr/>
        </p:nvSpPr>
        <p:spPr>
          <a:xfrm>
            <a:off x="793790" y="3688199"/>
            <a:ext cx="4347567" cy="1306949"/>
          </a:xfrm>
          <a:prstGeom prst="roundRect">
            <a:avLst>
              <a:gd name="adj" fmla="val 7289"/>
            </a:avLst>
          </a:prstGeom>
          <a:solidFill>
            <a:srgbClr val="547808"/>
          </a:solidFill>
          <a:ln w="7620">
            <a:solidFill>
              <a:srgbClr val="6D9121"/>
            </a:solidFill>
            <a:prstDash val="solid"/>
          </a:ln>
        </p:spPr>
      </p:sp>
      <p:sp>
        <p:nvSpPr>
          <p:cNvPr id="9" name="Text 7"/>
          <p:cNvSpPr/>
          <p:nvPr/>
        </p:nvSpPr>
        <p:spPr>
          <a:xfrm>
            <a:off x="1028224" y="4114919"/>
            <a:ext cx="284321" cy="453509"/>
          </a:xfrm>
          <a:prstGeom prst="rect">
            <a:avLst/>
          </a:prstGeom>
          <a:noFill/>
          <a:ln/>
        </p:spPr>
        <p:txBody>
          <a:bodyPr wrap="none" lIns="0" tIns="0" rIns="0" bIns="0" rtlCol="0" anchor="t"/>
          <a:lstStyle/>
          <a:p>
            <a:pPr algn="ctr" indent="0" marL="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2</a:t>
            </a:r>
            <a:endParaRPr lang="en-US" sz="2200" dirty="0"/>
          </a:p>
        </p:txBody>
      </p:sp>
      <p:sp>
        <p:nvSpPr>
          <p:cNvPr id="10" name="Text 8"/>
          <p:cNvSpPr/>
          <p:nvPr/>
        </p:nvSpPr>
        <p:spPr>
          <a:xfrm>
            <a:off x="5368171" y="3915013"/>
            <a:ext cx="3105269"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Visualizations</a:t>
            </a:r>
            <a:endParaRPr lang="en-US" sz="2200" dirty="0"/>
          </a:p>
        </p:txBody>
      </p:sp>
      <p:sp>
        <p:nvSpPr>
          <p:cNvPr id="11" name="Text 9"/>
          <p:cNvSpPr/>
          <p:nvPr/>
        </p:nvSpPr>
        <p:spPr>
          <a:xfrm>
            <a:off x="5368171" y="4405432"/>
            <a:ext cx="3496389"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Dynamic display of project findings</a:t>
            </a:r>
            <a:endParaRPr lang="en-US" sz="1750" dirty="0"/>
          </a:p>
        </p:txBody>
      </p:sp>
      <p:sp>
        <p:nvSpPr>
          <p:cNvPr id="12" name="Shape 10"/>
          <p:cNvSpPr/>
          <p:nvPr/>
        </p:nvSpPr>
        <p:spPr>
          <a:xfrm>
            <a:off x="5254704" y="4979908"/>
            <a:ext cx="8468558" cy="15240"/>
          </a:xfrm>
          <a:prstGeom prst="roundRect">
            <a:avLst>
              <a:gd name="adj" fmla="val 625116"/>
            </a:avLst>
          </a:prstGeom>
          <a:solidFill>
            <a:srgbClr val="6D9121"/>
          </a:solidFill>
          <a:ln/>
        </p:spPr>
      </p:sp>
      <p:sp>
        <p:nvSpPr>
          <p:cNvPr id="13" name="Shape 11"/>
          <p:cNvSpPr/>
          <p:nvPr/>
        </p:nvSpPr>
        <p:spPr>
          <a:xfrm>
            <a:off x="793790" y="5108496"/>
            <a:ext cx="6521410" cy="1306949"/>
          </a:xfrm>
          <a:prstGeom prst="roundRect">
            <a:avLst>
              <a:gd name="adj" fmla="val 7289"/>
            </a:avLst>
          </a:prstGeom>
          <a:solidFill>
            <a:srgbClr val="547808"/>
          </a:solidFill>
          <a:ln w="7620">
            <a:solidFill>
              <a:srgbClr val="6D9121"/>
            </a:solidFill>
            <a:prstDash val="solid"/>
          </a:ln>
        </p:spPr>
      </p:sp>
      <p:sp>
        <p:nvSpPr>
          <p:cNvPr id="14" name="Text 12"/>
          <p:cNvSpPr/>
          <p:nvPr/>
        </p:nvSpPr>
        <p:spPr>
          <a:xfrm>
            <a:off x="1028224" y="5535216"/>
            <a:ext cx="298966" cy="453509"/>
          </a:xfrm>
          <a:prstGeom prst="rect">
            <a:avLst/>
          </a:prstGeom>
          <a:noFill/>
          <a:ln/>
        </p:spPr>
        <p:txBody>
          <a:bodyPr wrap="none" lIns="0" tIns="0" rIns="0" bIns="0" rtlCol="0" anchor="t"/>
          <a:lstStyle/>
          <a:p>
            <a:pPr algn="ctr" indent="0" marL="0">
              <a:lnSpc>
                <a:spcPts val="3550"/>
              </a:lnSpc>
              <a:buNone/>
            </a:pPr>
            <a:r>
              <a:rPr lang="en-US" sz="2200" b="1" dirty="0">
                <a:solidFill>
                  <a:srgbClr val="FFFFFF"/>
                </a:solidFill>
                <a:latin typeface="Syne Extra Bold" pitchFamily="34" charset="0"/>
                <a:ea typeface="Syne Extra Bold" pitchFamily="34" charset="-122"/>
                <a:cs typeface="Syne Extra Bold" pitchFamily="34" charset="-120"/>
              </a:rPr>
              <a:t>3</a:t>
            </a:r>
            <a:endParaRPr lang="en-US" sz="2200" dirty="0"/>
          </a:p>
        </p:txBody>
      </p:sp>
      <p:sp>
        <p:nvSpPr>
          <p:cNvPr id="15" name="Text 13"/>
          <p:cNvSpPr/>
          <p:nvPr/>
        </p:nvSpPr>
        <p:spPr>
          <a:xfrm>
            <a:off x="7542014" y="5335310"/>
            <a:ext cx="4658916" cy="354330"/>
          </a:xfrm>
          <a:prstGeom prst="rect">
            <a:avLst/>
          </a:prstGeom>
          <a:noFill/>
          <a:ln/>
        </p:spPr>
        <p:txBody>
          <a:bodyPr wrap="non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Results Presentation</a:t>
            </a:r>
            <a:endParaRPr lang="en-US" sz="2200" dirty="0"/>
          </a:p>
        </p:txBody>
      </p:sp>
      <p:sp>
        <p:nvSpPr>
          <p:cNvPr id="16" name="Text 14"/>
          <p:cNvSpPr/>
          <p:nvPr/>
        </p:nvSpPr>
        <p:spPr>
          <a:xfrm>
            <a:off x="7542014" y="5825728"/>
            <a:ext cx="4658916" cy="362903"/>
          </a:xfrm>
          <a:prstGeom prst="rect">
            <a:avLst/>
          </a:prstGeom>
          <a:noFill/>
          <a:ln/>
        </p:spPr>
        <p:txBody>
          <a:bodyPr wrap="non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Comprehensive overview of project outcomes</a:t>
            </a:r>
            <a:endParaRPr lang="en-US" sz="1750" dirty="0"/>
          </a:p>
        </p:txBody>
      </p:sp>
      <p:sp>
        <p:nvSpPr>
          <p:cNvPr id="17" name="Text 15"/>
          <p:cNvSpPr/>
          <p:nvPr/>
        </p:nvSpPr>
        <p:spPr>
          <a:xfrm>
            <a:off x="793790" y="6670596"/>
            <a:ext cx="13042821" cy="453509"/>
          </a:xfrm>
          <a:prstGeom prst="rect">
            <a:avLst/>
          </a:prstGeom>
          <a:noFill/>
          <a:ln/>
        </p:spPr>
        <p:txBody>
          <a:bodyPr wrap="none" lIns="0" tIns="0" rIns="0" bIns="0" rtlCol="0" anchor="t"/>
          <a:lstStyle/>
          <a:p>
            <a:pPr indent="0" marL="0">
              <a:lnSpc>
                <a:spcPts val="3550"/>
              </a:lnSpc>
              <a:buNone/>
            </a:pP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5070" y="619958"/>
            <a:ext cx="7281743" cy="563404"/>
          </a:xfrm>
          <a:prstGeom prst="rect">
            <a:avLst/>
          </a:prstGeom>
          <a:noFill/>
          <a:ln/>
        </p:spPr>
        <p:txBody>
          <a:bodyPr wrap="none" lIns="0" tIns="0" rIns="0" bIns="0" rtlCol="0" anchor="t"/>
          <a:lstStyle/>
          <a:p>
            <a:pPr indent="0" marL="0">
              <a:lnSpc>
                <a:spcPts val="4400"/>
              </a:lnSpc>
              <a:buNone/>
            </a:pPr>
            <a:r>
              <a:rPr lang="en-US" sz="3500" b="1" dirty="0">
                <a:solidFill>
                  <a:srgbClr val="F0F4F1"/>
                </a:solidFill>
                <a:latin typeface="Syne Extra Bold" pitchFamily="34" charset="0"/>
                <a:ea typeface="Syne Extra Bold" pitchFamily="34" charset="-122"/>
                <a:cs typeface="Syne Extra Bold" pitchFamily="34" charset="-120"/>
              </a:rPr>
              <a:t>Executive Summary</a:t>
            </a:r>
            <a:endParaRPr lang="en-US" sz="3500" dirty="0"/>
          </a:p>
        </p:txBody>
      </p:sp>
      <p:sp>
        <p:nvSpPr>
          <p:cNvPr id="4" name="Shape 1"/>
          <p:cNvSpPr/>
          <p:nvPr/>
        </p:nvSpPr>
        <p:spPr>
          <a:xfrm>
            <a:off x="6275070" y="1656517"/>
            <a:ext cx="405646" cy="405646"/>
          </a:xfrm>
          <a:prstGeom prst="roundRect">
            <a:avLst>
              <a:gd name="adj" fmla="val 18667"/>
            </a:avLst>
          </a:prstGeom>
          <a:solidFill>
            <a:srgbClr val="547808"/>
          </a:solidFill>
          <a:ln w="7620">
            <a:solidFill>
              <a:srgbClr val="6D9121"/>
            </a:solidFill>
            <a:prstDash val="solid"/>
          </a:ln>
        </p:spPr>
      </p:sp>
      <p:sp>
        <p:nvSpPr>
          <p:cNvPr id="5" name="Text 2"/>
          <p:cNvSpPr/>
          <p:nvPr/>
        </p:nvSpPr>
        <p:spPr>
          <a:xfrm>
            <a:off x="6406277" y="1724144"/>
            <a:ext cx="143113" cy="270391"/>
          </a:xfrm>
          <a:prstGeom prst="rect">
            <a:avLst/>
          </a:prstGeom>
          <a:noFill/>
          <a:ln/>
        </p:spPr>
        <p:txBody>
          <a:bodyPr wrap="none" lIns="0" tIns="0" rIns="0" bIns="0" rtlCol="0" anchor="t"/>
          <a:lstStyle/>
          <a:p>
            <a:pPr algn="ctr" indent="0" marL="0">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6" name="Text 3"/>
          <p:cNvSpPr/>
          <p:nvPr/>
        </p:nvSpPr>
        <p:spPr>
          <a:xfrm>
            <a:off x="6860977" y="1656517"/>
            <a:ext cx="5699522" cy="281702"/>
          </a:xfrm>
          <a:prstGeom prst="rect">
            <a:avLst/>
          </a:prstGeom>
          <a:noFill/>
          <a:ln/>
        </p:spPr>
        <p:txBody>
          <a:bodyPr wrap="none" lIns="0" tIns="0" rIns="0" bIns="0" rtlCol="0" anchor="t"/>
          <a:lstStyle/>
          <a:p>
            <a:pPr indent="0" marL="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Prices and ROI Analysis</a:t>
            </a:r>
            <a:endParaRPr lang="en-US" sz="1750" dirty="0"/>
          </a:p>
        </p:txBody>
      </p:sp>
      <p:sp>
        <p:nvSpPr>
          <p:cNvPr id="7" name="Text 4"/>
          <p:cNvSpPr/>
          <p:nvPr/>
        </p:nvSpPr>
        <p:spPr>
          <a:xfrm>
            <a:off x="6860977" y="2046327"/>
            <a:ext cx="6980753" cy="721043"/>
          </a:xfrm>
          <a:prstGeom prst="rect">
            <a:avLst/>
          </a:prstGeom>
          <a:noFill/>
          <a:ln/>
        </p:spPr>
        <p:txBody>
          <a:bodyPr wrap="square" lIns="0" tIns="0" rIns="0" bIns="0" rtlCol="0" anchor="t"/>
          <a:lstStyle/>
          <a:p>
            <a:pPr indent="0" marL="0">
              <a:lnSpc>
                <a:spcPts val="2800"/>
              </a:lnSpc>
              <a:buNone/>
            </a:pPr>
            <a:r>
              <a:rPr lang="en-US" sz="1750" dirty="0">
                <a:solidFill>
                  <a:srgbClr val="D7E5D8"/>
                </a:solidFill>
                <a:latin typeface="Syne" pitchFamily="34" charset="0"/>
                <a:ea typeface="Syne" pitchFamily="34" charset="-122"/>
                <a:cs typeface="Syne" pitchFamily="34" charset="-120"/>
              </a:rPr>
              <a:t>Examining the current trends and potential returns on investment in the California housing market.</a:t>
            </a:r>
            <a:endParaRPr lang="en-US" sz="1750" dirty="0"/>
          </a:p>
        </p:txBody>
      </p:sp>
      <p:sp>
        <p:nvSpPr>
          <p:cNvPr id="8" name="Shape 5"/>
          <p:cNvSpPr/>
          <p:nvPr/>
        </p:nvSpPr>
        <p:spPr>
          <a:xfrm>
            <a:off x="6275070" y="3150394"/>
            <a:ext cx="405646" cy="405646"/>
          </a:xfrm>
          <a:prstGeom prst="roundRect">
            <a:avLst>
              <a:gd name="adj" fmla="val 18667"/>
            </a:avLst>
          </a:prstGeom>
          <a:solidFill>
            <a:srgbClr val="547808"/>
          </a:solidFill>
          <a:ln w="7620">
            <a:solidFill>
              <a:srgbClr val="6D9121"/>
            </a:solidFill>
            <a:prstDash val="solid"/>
          </a:ln>
        </p:spPr>
      </p:sp>
      <p:sp>
        <p:nvSpPr>
          <p:cNvPr id="9" name="Text 6"/>
          <p:cNvSpPr/>
          <p:nvPr/>
        </p:nvSpPr>
        <p:spPr>
          <a:xfrm>
            <a:off x="6342221" y="3218021"/>
            <a:ext cx="271224" cy="270391"/>
          </a:xfrm>
          <a:prstGeom prst="rect">
            <a:avLst/>
          </a:prstGeom>
          <a:noFill/>
          <a:ln/>
        </p:spPr>
        <p:txBody>
          <a:bodyPr wrap="none" lIns="0" tIns="0" rIns="0" bIns="0" rtlCol="0" anchor="t"/>
          <a:lstStyle/>
          <a:p>
            <a:pPr algn="ctr" indent="0" marL="0">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0" name="Text 7"/>
          <p:cNvSpPr/>
          <p:nvPr/>
        </p:nvSpPr>
        <p:spPr>
          <a:xfrm>
            <a:off x="6860977" y="3150394"/>
            <a:ext cx="4483775" cy="281702"/>
          </a:xfrm>
          <a:prstGeom prst="rect">
            <a:avLst/>
          </a:prstGeom>
          <a:noFill/>
          <a:ln/>
        </p:spPr>
        <p:txBody>
          <a:bodyPr wrap="none" lIns="0" tIns="0" rIns="0" bIns="0" rtlCol="0" anchor="t"/>
          <a:lstStyle/>
          <a:p>
            <a:pPr indent="0" marL="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Feature Analysis</a:t>
            </a:r>
            <a:endParaRPr lang="en-US" sz="1750" dirty="0"/>
          </a:p>
        </p:txBody>
      </p:sp>
      <p:sp>
        <p:nvSpPr>
          <p:cNvPr id="11" name="Text 8"/>
          <p:cNvSpPr/>
          <p:nvPr/>
        </p:nvSpPr>
        <p:spPr>
          <a:xfrm>
            <a:off x="6860977" y="3540204"/>
            <a:ext cx="6980753" cy="721043"/>
          </a:xfrm>
          <a:prstGeom prst="rect">
            <a:avLst/>
          </a:prstGeom>
          <a:noFill/>
          <a:ln/>
        </p:spPr>
        <p:txBody>
          <a:bodyPr wrap="square" lIns="0" tIns="0" rIns="0" bIns="0" rtlCol="0" anchor="t"/>
          <a:lstStyle/>
          <a:p>
            <a:pPr indent="0" marL="0">
              <a:lnSpc>
                <a:spcPts val="2800"/>
              </a:lnSpc>
              <a:buNone/>
            </a:pPr>
            <a:r>
              <a:rPr lang="en-US" sz="1750" dirty="0">
                <a:solidFill>
                  <a:srgbClr val="D7E5D8"/>
                </a:solidFill>
                <a:latin typeface="Syne" pitchFamily="34" charset="0"/>
                <a:ea typeface="Syne" pitchFamily="34" charset="-122"/>
                <a:cs typeface="Syne" pitchFamily="34" charset="-120"/>
              </a:rPr>
              <a:t>Identifying key features that influence housing prices and their impact on market value.</a:t>
            </a:r>
            <a:endParaRPr lang="en-US" sz="1750" dirty="0"/>
          </a:p>
        </p:txBody>
      </p:sp>
      <p:sp>
        <p:nvSpPr>
          <p:cNvPr id="12" name="Shape 9"/>
          <p:cNvSpPr/>
          <p:nvPr/>
        </p:nvSpPr>
        <p:spPr>
          <a:xfrm>
            <a:off x="6275070" y="4644271"/>
            <a:ext cx="405646" cy="405646"/>
          </a:xfrm>
          <a:prstGeom prst="roundRect">
            <a:avLst>
              <a:gd name="adj" fmla="val 18667"/>
            </a:avLst>
          </a:prstGeom>
          <a:solidFill>
            <a:srgbClr val="547808"/>
          </a:solidFill>
          <a:ln w="7620">
            <a:solidFill>
              <a:srgbClr val="6D9121"/>
            </a:solidFill>
            <a:prstDash val="solid"/>
          </a:ln>
        </p:spPr>
      </p:sp>
      <p:sp>
        <p:nvSpPr>
          <p:cNvPr id="13" name="Text 10"/>
          <p:cNvSpPr/>
          <p:nvPr/>
        </p:nvSpPr>
        <p:spPr>
          <a:xfrm>
            <a:off x="6335197" y="4711898"/>
            <a:ext cx="285274" cy="270391"/>
          </a:xfrm>
          <a:prstGeom prst="rect">
            <a:avLst/>
          </a:prstGeom>
          <a:noFill/>
          <a:ln/>
        </p:spPr>
        <p:txBody>
          <a:bodyPr wrap="none" lIns="0" tIns="0" rIns="0" bIns="0" rtlCol="0" anchor="t"/>
          <a:lstStyle/>
          <a:p>
            <a:pPr algn="ctr" indent="0" marL="0">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4" name="Text 11"/>
          <p:cNvSpPr/>
          <p:nvPr/>
        </p:nvSpPr>
        <p:spPr>
          <a:xfrm>
            <a:off x="6860977" y="4644271"/>
            <a:ext cx="5381625" cy="281702"/>
          </a:xfrm>
          <a:prstGeom prst="rect">
            <a:avLst/>
          </a:prstGeom>
          <a:noFill/>
          <a:ln/>
        </p:spPr>
        <p:txBody>
          <a:bodyPr wrap="none" lIns="0" tIns="0" rIns="0" bIns="0" rtlCol="0" anchor="t"/>
          <a:lstStyle/>
          <a:p>
            <a:pPr indent="0" marL="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Housing Interest Rate Analysis</a:t>
            </a:r>
            <a:endParaRPr lang="en-US" sz="1750" dirty="0"/>
          </a:p>
        </p:txBody>
      </p:sp>
      <p:sp>
        <p:nvSpPr>
          <p:cNvPr id="15" name="Text 12"/>
          <p:cNvSpPr/>
          <p:nvPr/>
        </p:nvSpPr>
        <p:spPr>
          <a:xfrm>
            <a:off x="6860977" y="5034082"/>
            <a:ext cx="6980753" cy="721043"/>
          </a:xfrm>
          <a:prstGeom prst="rect">
            <a:avLst/>
          </a:prstGeom>
          <a:noFill/>
          <a:ln/>
        </p:spPr>
        <p:txBody>
          <a:bodyPr wrap="square" lIns="0" tIns="0" rIns="0" bIns="0" rtlCol="0" anchor="t"/>
          <a:lstStyle/>
          <a:p>
            <a:pPr indent="0" marL="0">
              <a:lnSpc>
                <a:spcPts val="2800"/>
              </a:lnSpc>
              <a:buNone/>
            </a:pPr>
            <a:r>
              <a:rPr lang="en-US" sz="1750" dirty="0">
                <a:solidFill>
                  <a:srgbClr val="D7E5D8"/>
                </a:solidFill>
                <a:latin typeface="Syne" pitchFamily="34" charset="0"/>
                <a:ea typeface="Syne" pitchFamily="34" charset="-122"/>
                <a:cs typeface="Syne" pitchFamily="34" charset="-120"/>
              </a:rPr>
              <a:t>Analyzing the effects of interest rates on housing prices and market dynamics.</a:t>
            </a:r>
            <a:endParaRPr lang="en-US" sz="1750" dirty="0"/>
          </a:p>
        </p:txBody>
      </p:sp>
      <p:sp>
        <p:nvSpPr>
          <p:cNvPr id="16" name="Shape 13"/>
          <p:cNvSpPr/>
          <p:nvPr/>
        </p:nvSpPr>
        <p:spPr>
          <a:xfrm>
            <a:off x="6275070" y="6138148"/>
            <a:ext cx="405646" cy="405646"/>
          </a:xfrm>
          <a:prstGeom prst="roundRect">
            <a:avLst>
              <a:gd name="adj" fmla="val 18667"/>
            </a:avLst>
          </a:prstGeom>
          <a:solidFill>
            <a:srgbClr val="547808"/>
          </a:solidFill>
          <a:ln w="7620">
            <a:solidFill>
              <a:srgbClr val="6D9121"/>
            </a:solidFill>
            <a:prstDash val="solid"/>
          </a:ln>
        </p:spPr>
      </p:sp>
      <p:sp>
        <p:nvSpPr>
          <p:cNvPr id="17" name="Text 14"/>
          <p:cNvSpPr/>
          <p:nvPr/>
        </p:nvSpPr>
        <p:spPr>
          <a:xfrm>
            <a:off x="6329958" y="6205776"/>
            <a:ext cx="295870" cy="270391"/>
          </a:xfrm>
          <a:prstGeom prst="rect">
            <a:avLst/>
          </a:prstGeom>
          <a:noFill/>
          <a:ln/>
        </p:spPr>
        <p:txBody>
          <a:bodyPr wrap="none" lIns="0" tIns="0" rIns="0" bIns="0" rtlCol="0" anchor="t"/>
          <a:lstStyle/>
          <a:p>
            <a:pPr algn="ctr" indent="0" marL="0">
              <a:lnSpc>
                <a:spcPts val="210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8" name="Text 15"/>
          <p:cNvSpPr/>
          <p:nvPr/>
        </p:nvSpPr>
        <p:spPr>
          <a:xfrm>
            <a:off x="6860977" y="6138148"/>
            <a:ext cx="2253615" cy="281702"/>
          </a:xfrm>
          <a:prstGeom prst="rect">
            <a:avLst/>
          </a:prstGeom>
          <a:noFill/>
          <a:ln/>
        </p:spPr>
        <p:txBody>
          <a:bodyPr wrap="none" lIns="0" tIns="0" rIns="0" bIns="0" rtlCol="0" anchor="t"/>
          <a:lstStyle/>
          <a:p>
            <a:pPr indent="0" marL="0">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Team Goal</a:t>
            </a:r>
            <a:endParaRPr lang="en-US" sz="1750" dirty="0"/>
          </a:p>
        </p:txBody>
      </p:sp>
      <p:sp>
        <p:nvSpPr>
          <p:cNvPr id="19" name="Text 16"/>
          <p:cNvSpPr/>
          <p:nvPr/>
        </p:nvSpPr>
        <p:spPr>
          <a:xfrm>
            <a:off x="6860977" y="6527959"/>
            <a:ext cx="6980753" cy="1081564"/>
          </a:xfrm>
          <a:prstGeom prst="rect">
            <a:avLst/>
          </a:prstGeom>
          <a:noFill/>
          <a:ln/>
        </p:spPr>
        <p:txBody>
          <a:bodyPr wrap="square" lIns="0" tIns="0" rIns="0" bIns="0" rtlCol="0" anchor="t"/>
          <a:lstStyle/>
          <a:p>
            <a:pPr indent="0" marL="0">
              <a:lnSpc>
                <a:spcPts val="2800"/>
              </a:lnSpc>
              <a:buNone/>
            </a:pPr>
            <a:r>
              <a:rPr lang="en-US" sz="1750" dirty="0">
                <a:solidFill>
                  <a:srgbClr val="D7E5D8"/>
                </a:solidFill>
                <a:latin typeface="Syne" pitchFamily="34" charset="0"/>
                <a:ea typeface="Syne" pitchFamily="34" charset="-122"/>
                <a:cs typeface="Syne" pitchFamily="34" charset="-120"/>
              </a:rPr>
              <a:t>What are the key interrelationships between housing price as dictated by home features and interest rates as well as housing price for California metro area returns over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2045256"/>
            <a:ext cx="7365683" cy="708779"/>
          </a:xfrm>
          <a:prstGeom prst="rect">
            <a:avLst/>
          </a:prstGeom>
          <a:noFill/>
          <a:ln/>
        </p:spPr>
        <p:txBody>
          <a:bodyPr wrap="non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Team Approach</a:t>
            </a:r>
            <a:endParaRPr lang="en-US" sz="4450" dirty="0"/>
          </a:p>
        </p:txBody>
      </p:sp>
      <p:pic>
        <p:nvPicPr>
          <p:cNvPr id="4" name="Image 1" descr="preencoded.png">    </p:cNvPr>
          <p:cNvPicPr>
            <a:picLocks noChangeAspect="1"/>
          </p:cNvPicPr>
          <p:nvPr/>
        </p:nvPicPr>
        <p:blipFill>
          <a:blip r:embed="rId2"/>
          <a:stretch>
            <a:fillRect/>
          </a:stretch>
        </p:blipFill>
        <p:spPr>
          <a:xfrm>
            <a:off x="4451390" y="3094196"/>
            <a:ext cx="566976" cy="566976"/>
          </a:xfrm>
          <a:prstGeom prst="rect">
            <a:avLst/>
          </a:prstGeom>
        </p:spPr>
      </p:pic>
      <p:sp>
        <p:nvSpPr>
          <p:cNvPr id="5" name="Text 1"/>
          <p:cNvSpPr/>
          <p:nvPr/>
        </p:nvSpPr>
        <p:spPr>
          <a:xfrm>
            <a:off x="4451390" y="3887986"/>
            <a:ext cx="2901553" cy="106299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Strategic Task Allocation</a:t>
            </a:r>
            <a:endParaRPr lang="en-US" sz="2200" dirty="0"/>
          </a:p>
        </p:txBody>
      </p:sp>
      <p:sp>
        <p:nvSpPr>
          <p:cNvPr id="6" name="Text 2"/>
          <p:cNvSpPr/>
          <p:nvPr/>
        </p:nvSpPr>
        <p:spPr>
          <a:xfrm>
            <a:off x="4451390" y="5087064"/>
            <a:ext cx="2901553"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Assigned tasks based on individual strengths to optimize team contributions.</a:t>
            </a:r>
            <a:endParaRPr lang="en-US" sz="1750" dirty="0"/>
          </a:p>
        </p:txBody>
      </p:sp>
      <p:pic>
        <p:nvPicPr>
          <p:cNvPr id="7" name="Image 2" descr="preencoded.png">    </p:cNvPr>
          <p:cNvPicPr>
            <a:picLocks noChangeAspect="1"/>
          </p:cNvPicPr>
          <p:nvPr/>
        </p:nvPicPr>
        <p:blipFill>
          <a:blip r:embed="rId3"/>
          <a:stretch>
            <a:fillRect/>
          </a:stretch>
        </p:blipFill>
        <p:spPr>
          <a:xfrm>
            <a:off x="7693104" y="3094196"/>
            <a:ext cx="566976" cy="566976"/>
          </a:xfrm>
          <a:prstGeom prst="rect">
            <a:avLst/>
          </a:prstGeom>
        </p:spPr>
      </p:pic>
      <p:sp>
        <p:nvSpPr>
          <p:cNvPr id="8" name="Text 3"/>
          <p:cNvSpPr/>
          <p:nvPr/>
        </p:nvSpPr>
        <p:spPr>
          <a:xfrm>
            <a:off x="7693104" y="3887986"/>
            <a:ext cx="2901672"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Organized Workflow</a:t>
            </a:r>
            <a:endParaRPr lang="en-US" sz="2200" dirty="0"/>
          </a:p>
        </p:txBody>
      </p:sp>
      <p:sp>
        <p:nvSpPr>
          <p:cNvPr id="9" name="Text 4"/>
          <p:cNvSpPr/>
          <p:nvPr/>
        </p:nvSpPr>
        <p:spPr>
          <a:xfrm>
            <a:off x="7693104" y="4732734"/>
            <a:ext cx="2901672" cy="1088708"/>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Utilized separate notebooks for efficient organization and collaboration.</a:t>
            </a:r>
            <a:endParaRPr lang="en-US" sz="1750" dirty="0"/>
          </a:p>
        </p:txBody>
      </p:sp>
      <p:pic>
        <p:nvPicPr>
          <p:cNvPr id="10" name="Image 3" descr="preencoded.png">    </p:cNvPr>
          <p:cNvPicPr>
            <a:picLocks noChangeAspect="1"/>
          </p:cNvPicPr>
          <p:nvPr/>
        </p:nvPicPr>
        <p:blipFill>
          <a:blip r:embed="rId4"/>
          <a:stretch>
            <a:fillRect/>
          </a:stretch>
        </p:blipFill>
        <p:spPr>
          <a:xfrm>
            <a:off x="10934938" y="3094196"/>
            <a:ext cx="566976" cy="566976"/>
          </a:xfrm>
          <a:prstGeom prst="rect">
            <a:avLst/>
          </a:prstGeom>
        </p:spPr>
      </p:pic>
      <p:sp>
        <p:nvSpPr>
          <p:cNvPr id="11" name="Text 5"/>
          <p:cNvSpPr/>
          <p:nvPr/>
        </p:nvSpPr>
        <p:spPr>
          <a:xfrm>
            <a:off x="10934938" y="3887986"/>
            <a:ext cx="2901672" cy="708660"/>
          </a:xfrm>
          <a:prstGeom prst="rect">
            <a:avLst/>
          </a:prstGeom>
          <a:noFill/>
          <a:ln/>
        </p:spPr>
        <p:txBody>
          <a:bodyPr wrap="square" lIns="0" tIns="0" rIns="0" bIns="0" rtlCol="0" anchor="t"/>
          <a:lstStyle/>
          <a:p>
            <a:pPr algn="l" indent="0" marL="0">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Detailed Analysis</a:t>
            </a:r>
            <a:endParaRPr lang="en-US" sz="2200" dirty="0"/>
          </a:p>
        </p:txBody>
      </p:sp>
      <p:sp>
        <p:nvSpPr>
          <p:cNvPr id="12" name="Text 6"/>
          <p:cNvSpPr/>
          <p:nvPr/>
        </p:nvSpPr>
        <p:spPr>
          <a:xfrm>
            <a:off x="10934938" y="4732734"/>
            <a:ext cx="2901672" cy="1451610"/>
          </a:xfrm>
          <a:prstGeom prst="rect">
            <a:avLst/>
          </a:prstGeom>
          <a:noFill/>
          <a:ln/>
        </p:spPr>
        <p:txBody>
          <a:bodyPr wrap="square" lIns="0" tIns="0" rIns="0" bIns="0" rtlCol="0" anchor="t"/>
          <a:lstStyle/>
          <a:p>
            <a:pPr algn="l" indent="0" marL="0">
              <a:lnSpc>
                <a:spcPts val="2850"/>
              </a:lnSpc>
              <a:buNone/>
            </a:pPr>
            <a:r>
              <a:rPr lang="en-US" sz="1750" dirty="0">
                <a:solidFill>
                  <a:srgbClr val="D7E5D8"/>
                </a:solidFill>
                <a:latin typeface="Syne" pitchFamily="34" charset="0"/>
                <a:ea typeface="Syne" pitchFamily="34" charset="-122"/>
                <a:cs typeface="Syne" pitchFamily="34" charset="-120"/>
              </a:rPr>
              <a:t>Examined data-analysis techniques and modeling thoroughly, fostering diverse perspectives.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396722"/>
          </a:xfrm>
          <a:prstGeom prst="rect">
            <a:avLst/>
          </a:prstGeom>
        </p:spPr>
      </p:pic>
      <p:sp>
        <p:nvSpPr>
          <p:cNvPr id="3" name="Text 0"/>
          <p:cNvSpPr/>
          <p:nvPr/>
        </p:nvSpPr>
        <p:spPr>
          <a:xfrm>
            <a:off x="601623" y="1869400"/>
            <a:ext cx="10996136" cy="349091"/>
          </a:xfrm>
          <a:prstGeom prst="rect">
            <a:avLst/>
          </a:prstGeom>
          <a:noFill/>
          <a:ln/>
        </p:spPr>
        <p:txBody>
          <a:bodyPr wrap="none" lIns="0" tIns="0" rIns="0" bIns="0" rtlCol="0" anchor="t"/>
          <a:lstStyle/>
          <a:p>
            <a:pPr indent="0" marL="0">
              <a:lnSpc>
                <a:spcPts val="2700"/>
              </a:lnSpc>
              <a:buNone/>
            </a:pPr>
            <a:r>
              <a:rPr lang="en-US" sz="2150" b="1" dirty="0">
                <a:solidFill>
                  <a:srgbClr val="F0F4F1"/>
                </a:solidFill>
                <a:latin typeface="Syne Extra Bold" pitchFamily="34" charset="0"/>
                <a:ea typeface="Syne Extra Bold" pitchFamily="34" charset="-122"/>
                <a:cs typeface="Syne Extra Bold" pitchFamily="34" charset="-120"/>
              </a:rPr>
              <a:t>Housing Price Prediction with Zillow Data Analysis</a:t>
            </a:r>
            <a:endParaRPr lang="en-US" sz="2150" dirty="0"/>
          </a:p>
        </p:txBody>
      </p:sp>
      <p:sp>
        <p:nvSpPr>
          <p:cNvPr id="4" name="Text 1"/>
          <p:cNvSpPr/>
          <p:nvPr/>
        </p:nvSpPr>
        <p:spPr>
          <a:xfrm>
            <a:off x="601623" y="2486501"/>
            <a:ext cx="6577370" cy="223361"/>
          </a:xfrm>
          <a:prstGeom prst="rect">
            <a:avLst/>
          </a:prstGeom>
          <a:noFill/>
          <a:ln/>
        </p:spPr>
        <p:txBody>
          <a:bodyPr wrap="none" lIns="0" tIns="0" rIns="0" bIns="0" rtlCol="0" anchor="t"/>
          <a:lstStyle/>
          <a:p>
            <a:pPr indent="0" marL="0">
              <a:lnSpc>
                <a:spcPts val="1750"/>
              </a:lnSpc>
              <a:buNone/>
            </a:pPr>
            <a:r>
              <a:rPr lang="en-US" sz="1050" dirty="0">
                <a:solidFill>
                  <a:srgbClr val="D7E5D8"/>
                </a:solidFill>
                <a:latin typeface="Syne" pitchFamily="34" charset="0"/>
                <a:ea typeface="Syne" pitchFamily="34" charset="-122"/>
                <a:cs typeface="Syne" pitchFamily="34" charset="-120"/>
              </a:rPr>
              <a:t>Data Pre-Processing</a:t>
            </a:r>
            <a:endParaRPr lang="en-US" sz="1050" dirty="0"/>
          </a:p>
        </p:txBody>
      </p:sp>
      <p:sp>
        <p:nvSpPr>
          <p:cNvPr id="5" name="Text 2"/>
          <p:cNvSpPr/>
          <p:nvPr/>
        </p:nvSpPr>
        <p:spPr>
          <a:xfrm>
            <a:off x="601623" y="2810351"/>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Utilized NumPy and Pandas for data manipulation</a:t>
            </a:r>
            <a:endParaRPr lang="en-US" sz="850" dirty="0"/>
          </a:p>
        </p:txBody>
      </p:sp>
      <p:sp>
        <p:nvSpPr>
          <p:cNvPr id="6" name="Text 3"/>
          <p:cNvSpPr/>
          <p:nvPr/>
        </p:nvSpPr>
        <p:spPr>
          <a:xfrm>
            <a:off x="601623" y="3072765"/>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Used Matplotlib for visualization</a:t>
            </a:r>
            <a:endParaRPr lang="en-US" sz="850" dirty="0"/>
          </a:p>
        </p:txBody>
      </p:sp>
      <p:sp>
        <p:nvSpPr>
          <p:cNvPr id="7" name="Text 4"/>
          <p:cNvSpPr/>
          <p:nvPr/>
        </p:nvSpPr>
        <p:spPr>
          <a:xfrm>
            <a:off x="601623" y="3335179"/>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Applied data melting for reshaping datasets</a:t>
            </a:r>
            <a:endParaRPr lang="en-US" sz="850" dirty="0"/>
          </a:p>
        </p:txBody>
      </p:sp>
      <p:sp>
        <p:nvSpPr>
          <p:cNvPr id="8" name="Text 5"/>
          <p:cNvSpPr/>
          <p:nvPr/>
        </p:nvSpPr>
        <p:spPr>
          <a:xfrm>
            <a:off x="601623" y="3597593"/>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Excluded metro areas with high p-values</a:t>
            </a:r>
            <a:endParaRPr lang="en-US" sz="850" dirty="0"/>
          </a:p>
        </p:txBody>
      </p:sp>
      <p:sp>
        <p:nvSpPr>
          <p:cNvPr id="9" name="Text 6"/>
          <p:cNvSpPr/>
          <p:nvPr/>
        </p:nvSpPr>
        <p:spPr>
          <a:xfrm>
            <a:off x="601623" y="3860006"/>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Incorporated time series analysis for temporal trends</a:t>
            </a:r>
            <a:endParaRPr lang="en-US" sz="850" dirty="0"/>
          </a:p>
        </p:txBody>
      </p:sp>
      <p:sp>
        <p:nvSpPr>
          <p:cNvPr id="10" name="Text 7"/>
          <p:cNvSpPr/>
          <p:nvPr/>
        </p:nvSpPr>
        <p:spPr>
          <a:xfrm>
            <a:off x="7459027" y="2486501"/>
            <a:ext cx="6577370" cy="223361"/>
          </a:xfrm>
          <a:prstGeom prst="rect">
            <a:avLst/>
          </a:prstGeom>
          <a:noFill/>
          <a:ln/>
        </p:spPr>
        <p:txBody>
          <a:bodyPr wrap="none" lIns="0" tIns="0" rIns="0" bIns="0" rtlCol="0" anchor="t"/>
          <a:lstStyle/>
          <a:p>
            <a:pPr indent="0" marL="0">
              <a:lnSpc>
                <a:spcPts val="1750"/>
              </a:lnSpc>
              <a:buNone/>
            </a:pPr>
            <a:r>
              <a:rPr lang="en-US" sz="1050" dirty="0">
                <a:solidFill>
                  <a:srgbClr val="D7E5D8"/>
                </a:solidFill>
                <a:latin typeface="Syne" pitchFamily="34" charset="0"/>
                <a:ea typeface="Syne" pitchFamily="34" charset="-122"/>
                <a:cs typeface="Syne" pitchFamily="34" charset="-120"/>
              </a:rPr>
              <a:t>Model Training</a:t>
            </a:r>
            <a:endParaRPr lang="en-US" sz="1050" dirty="0"/>
          </a:p>
        </p:txBody>
      </p:sp>
      <p:sp>
        <p:nvSpPr>
          <p:cNvPr id="11" name="Text 8"/>
          <p:cNvSpPr/>
          <p:nvPr/>
        </p:nvSpPr>
        <p:spPr>
          <a:xfrm>
            <a:off x="7459027" y="2810351"/>
            <a:ext cx="6577370" cy="446723"/>
          </a:xfrm>
          <a:prstGeom prst="rect">
            <a:avLst/>
          </a:prstGeom>
          <a:noFill/>
          <a:ln/>
        </p:spPr>
        <p:txBody>
          <a:bodyPr wrap="squar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We used ARIMA and SARIMA models for housing price prediction. Comparing both models improved prediction accuracy and robustness.</a:t>
            </a:r>
            <a:endParaRPr lang="en-US" sz="850" dirty="0"/>
          </a:p>
        </p:txBody>
      </p:sp>
      <p:sp>
        <p:nvSpPr>
          <p:cNvPr id="12" name="Text 9"/>
          <p:cNvSpPr/>
          <p:nvPr/>
        </p:nvSpPr>
        <p:spPr>
          <a:xfrm>
            <a:off x="7459027" y="3357563"/>
            <a:ext cx="6577370" cy="223361"/>
          </a:xfrm>
          <a:prstGeom prst="rect">
            <a:avLst/>
          </a:prstGeom>
          <a:noFill/>
          <a:ln/>
        </p:spPr>
        <p:txBody>
          <a:bodyPr wrap="none" lIns="0" tIns="0" rIns="0" bIns="0" rtlCol="0" anchor="t"/>
          <a:lstStyle/>
          <a:p>
            <a:pPr indent="0" marL="0">
              <a:lnSpc>
                <a:spcPts val="1750"/>
              </a:lnSpc>
              <a:buNone/>
            </a:pPr>
            <a:r>
              <a:rPr lang="en-US" sz="1050" dirty="0">
                <a:solidFill>
                  <a:srgbClr val="D7E5D8"/>
                </a:solidFill>
                <a:latin typeface="Syne" pitchFamily="34" charset="0"/>
                <a:ea typeface="Syne" pitchFamily="34" charset="-122"/>
                <a:cs typeface="Syne" pitchFamily="34" charset="-120"/>
              </a:rPr>
              <a:t>Results</a:t>
            </a:r>
            <a:endParaRPr lang="en-US" sz="1050" dirty="0"/>
          </a:p>
        </p:txBody>
      </p:sp>
      <p:sp>
        <p:nvSpPr>
          <p:cNvPr id="13" name="Text 10"/>
          <p:cNvSpPr/>
          <p:nvPr/>
        </p:nvSpPr>
        <p:spPr>
          <a:xfrm>
            <a:off x="7459027" y="3681413"/>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ARIMA model: 90% ROI accuracy; 10% off observed values</a:t>
            </a:r>
            <a:endParaRPr lang="en-US" sz="850" dirty="0"/>
          </a:p>
        </p:txBody>
      </p:sp>
      <p:sp>
        <p:nvSpPr>
          <p:cNvPr id="14" name="Text 11"/>
          <p:cNvSpPr/>
          <p:nvPr/>
        </p:nvSpPr>
        <p:spPr>
          <a:xfrm>
            <a:off x="7459027" y="3943826"/>
            <a:ext cx="6577370" cy="22336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D7E5D8"/>
                </a:solidFill>
                <a:latin typeface="Syne" pitchFamily="34" charset="0"/>
                <a:ea typeface="Syne" pitchFamily="34" charset="-122"/>
                <a:cs typeface="Syne" pitchFamily="34" charset="-120"/>
              </a:rPr>
              <a:t>SARIMA model: 85% ROI accuracy; 15% off observed values</a:t>
            </a:r>
            <a:endParaRPr lang="en-US" sz="850" dirty="0"/>
          </a:p>
        </p:txBody>
      </p:sp>
      <p:pic>
        <p:nvPicPr>
          <p:cNvPr id="15" name="Image 1" descr="preencoded.png">    </p:cNvPr>
          <p:cNvPicPr>
            <a:picLocks noChangeAspect="1"/>
          </p:cNvPicPr>
          <p:nvPr/>
        </p:nvPicPr>
        <p:blipFill>
          <a:blip r:embed="rId2"/>
          <a:stretch>
            <a:fillRect/>
          </a:stretch>
        </p:blipFill>
        <p:spPr>
          <a:xfrm>
            <a:off x="1957507" y="4457462"/>
            <a:ext cx="2632591" cy="3206591"/>
          </a:xfrm>
          <a:prstGeom prst="rect">
            <a:avLst/>
          </a:prstGeom>
        </p:spPr>
      </p:pic>
      <p:pic>
        <p:nvPicPr>
          <p:cNvPr id="16" name="Image 2" descr="preencoded.png">    </p:cNvPr>
          <p:cNvPicPr>
            <a:picLocks noChangeAspect="1"/>
          </p:cNvPicPr>
          <p:nvPr/>
        </p:nvPicPr>
        <p:blipFill>
          <a:blip r:embed="rId3"/>
          <a:stretch>
            <a:fillRect/>
          </a:stretch>
        </p:blipFill>
        <p:spPr>
          <a:xfrm>
            <a:off x="8273653" y="4457462"/>
            <a:ext cx="3714988" cy="1837849"/>
          </a:xfrm>
          <a:prstGeom prst="rect">
            <a:avLst/>
          </a:prstGeom>
        </p:spPr>
      </p:pic>
      <p:sp>
        <p:nvSpPr>
          <p:cNvPr id="17" name="Text 12"/>
          <p:cNvSpPr/>
          <p:nvPr/>
        </p:nvSpPr>
        <p:spPr>
          <a:xfrm>
            <a:off x="6226016" y="6420922"/>
            <a:ext cx="7810262" cy="178594"/>
          </a:xfrm>
          <a:prstGeom prst="rect">
            <a:avLst/>
          </a:prstGeom>
          <a:noFill/>
          <a:ln/>
        </p:spPr>
        <p:txBody>
          <a:bodyPr wrap="none" lIns="0" tIns="0" rIns="0" bIns="0" rtlCol="0" anchor="t"/>
          <a:lstStyle/>
          <a:p>
            <a:pPr indent="0" marL="0">
              <a:lnSpc>
                <a:spcPts val="1400"/>
              </a:lnSpc>
              <a:buNone/>
            </a:pP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99053"/>
            <a:ext cx="7334607" cy="460772"/>
          </a:xfrm>
          <a:prstGeom prst="rect">
            <a:avLst/>
          </a:prstGeom>
          <a:noFill/>
          <a:ln/>
        </p:spPr>
        <p:txBody>
          <a:bodyPr wrap="none" lIns="0" tIns="0" rIns="0" bIns="0" rtlCol="0" anchor="t"/>
          <a:lstStyle/>
          <a:p>
            <a:pPr indent="0" marL="0">
              <a:lnSpc>
                <a:spcPts val="3600"/>
              </a:lnSpc>
              <a:buNone/>
            </a:pPr>
            <a:r>
              <a:rPr lang="en-US" sz="2900" b="1" dirty="0">
                <a:solidFill>
                  <a:srgbClr val="F0F4F1"/>
                </a:solidFill>
                <a:latin typeface="Syne Extra Bold" pitchFamily="34" charset="0"/>
                <a:ea typeface="Syne Extra Bold" pitchFamily="34" charset="-122"/>
                <a:cs typeface="Syne Extra Bold" pitchFamily="34" charset="-120"/>
              </a:rPr>
              <a:t>Housing Feature Analysis</a:t>
            </a:r>
            <a:endParaRPr lang="en-US" sz="2900" dirty="0"/>
          </a:p>
        </p:txBody>
      </p:sp>
      <p:sp>
        <p:nvSpPr>
          <p:cNvPr id="4" name="Shape 1"/>
          <p:cNvSpPr/>
          <p:nvPr/>
        </p:nvSpPr>
        <p:spPr>
          <a:xfrm>
            <a:off x="1007269" y="1680924"/>
            <a:ext cx="15240" cy="5549503"/>
          </a:xfrm>
          <a:prstGeom prst="roundRect">
            <a:avLst>
              <a:gd name="adj" fmla="val 406325"/>
            </a:avLst>
          </a:prstGeom>
          <a:solidFill>
            <a:srgbClr val="6D9121"/>
          </a:solidFill>
          <a:ln/>
        </p:spPr>
      </p:sp>
      <p:sp>
        <p:nvSpPr>
          <p:cNvPr id="5" name="Shape 2"/>
          <p:cNvSpPr/>
          <p:nvPr/>
        </p:nvSpPr>
        <p:spPr>
          <a:xfrm>
            <a:off x="1165503" y="2005013"/>
            <a:ext cx="516017" cy="15240"/>
          </a:xfrm>
          <a:prstGeom prst="roundRect">
            <a:avLst>
              <a:gd name="adj" fmla="val 406325"/>
            </a:avLst>
          </a:prstGeom>
          <a:solidFill>
            <a:srgbClr val="6D9121"/>
          </a:solidFill>
          <a:ln/>
        </p:spPr>
      </p:sp>
      <p:sp>
        <p:nvSpPr>
          <p:cNvPr id="6" name="Shape 3"/>
          <p:cNvSpPr/>
          <p:nvPr/>
        </p:nvSpPr>
        <p:spPr>
          <a:xfrm>
            <a:off x="849035" y="1846778"/>
            <a:ext cx="331708" cy="331708"/>
          </a:xfrm>
          <a:prstGeom prst="roundRect">
            <a:avLst>
              <a:gd name="adj" fmla="val 18668"/>
            </a:avLst>
          </a:prstGeom>
          <a:solidFill>
            <a:srgbClr val="547808"/>
          </a:solidFill>
          <a:ln w="7620">
            <a:solidFill>
              <a:srgbClr val="6D9121"/>
            </a:solidFill>
            <a:prstDash val="solid"/>
          </a:ln>
        </p:spPr>
      </p:sp>
      <p:sp>
        <p:nvSpPr>
          <p:cNvPr id="7" name="Text 4"/>
          <p:cNvSpPr/>
          <p:nvPr/>
        </p:nvSpPr>
        <p:spPr>
          <a:xfrm>
            <a:off x="956310" y="1902023"/>
            <a:ext cx="117038" cy="221099"/>
          </a:xfrm>
          <a:prstGeom prst="rect">
            <a:avLst/>
          </a:prstGeom>
          <a:noFill/>
          <a:ln/>
        </p:spPr>
        <p:txBody>
          <a:bodyPr wrap="none" lIns="0" tIns="0" rIns="0" bIns="0" rtlCol="0" anchor="t"/>
          <a:lstStyle/>
          <a:p>
            <a:pPr algn="ctr" indent="0" marL="0">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1</a:t>
            </a:r>
            <a:endParaRPr lang="en-US" sz="1700" dirty="0"/>
          </a:p>
        </p:txBody>
      </p:sp>
      <p:sp>
        <p:nvSpPr>
          <p:cNvPr id="8" name="Text 5"/>
          <p:cNvSpPr/>
          <p:nvPr/>
        </p:nvSpPr>
        <p:spPr>
          <a:xfrm>
            <a:off x="1825704" y="1828324"/>
            <a:ext cx="3029783" cy="230386"/>
          </a:xfrm>
          <a:prstGeom prst="rect">
            <a:avLst/>
          </a:prstGeom>
          <a:noFill/>
          <a:ln/>
        </p:spPr>
        <p:txBody>
          <a:bodyPr wrap="none" lIns="0" tIns="0" rIns="0" bIns="0" rtlCol="0" anchor="t"/>
          <a:lstStyle/>
          <a:p>
            <a:pPr algn="l" indent="0" marL="0">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Data Pre-Processing</a:t>
            </a:r>
            <a:endParaRPr lang="en-US" sz="1450" dirty="0"/>
          </a:p>
        </p:txBody>
      </p:sp>
      <p:sp>
        <p:nvSpPr>
          <p:cNvPr id="9" name="Text 6"/>
          <p:cNvSpPr/>
          <p:nvPr/>
        </p:nvSpPr>
        <p:spPr>
          <a:xfrm>
            <a:off x="1825704" y="2147054"/>
            <a:ext cx="6524506" cy="884396"/>
          </a:xfrm>
          <a:prstGeom prst="rect">
            <a:avLst/>
          </a:prstGeom>
          <a:noFill/>
          <a:ln/>
        </p:spPr>
        <p:txBody>
          <a:bodyPr wrap="square" lIns="0" tIns="0" rIns="0" bIns="0" rtlCol="0" anchor="t"/>
          <a:lstStyle/>
          <a:p>
            <a:pPr algn="l" indent="0" marL="0">
              <a:lnSpc>
                <a:spcPts val="2300"/>
              </a:lnSpc>
              <a:buNone/>
            </a:pPr>
            <a:r>
              <a:rPr lang="en-US" sz="1450" dirty="0">
                <a:solidFill>
                  <a:srgbClr val="D7E5D8"/>
                </a:solidFill>
                <a:latin typeface="Syne" pitchFamily="34" charset="0"/>
                <a:ea typeface="Syne" pitchFamily="34" charset="-122"/>
                <a:cs typeface="Syne" pitchFamily="34" charset="-120"/>
              </a:rPr>
              <a:t>Removed outliers from key features, used heatmaps to identify impactful variables, and split data: 80% training, 20% testing. Standardized values with StandardScaler.</a:t>
            </a:r>
            <a:endParaRPr lang="en-US" sz="1450" dirty="0"/>
          </a:p>
        </p:txBody>
      </p:sp>
      <p:sp>
        <p:nvSpPr>
          <p:cNvPr id="10" name="Shape 7"/>
          <p:cNvSpPr/>
          <p:nvPr/>
        </p:nvSpPr>
        <p:spPr>
          <a:xfrm>
            <a:off x="1165503" y="3650337"/>
            <a:ext cx="516017" cy="15240"/>
          </a:xfrm>
          <a:prstGeom prst="roundRect">
            <a:avLst>
              <a:gd name="adj" fmla="val 406325"/>
            </a:avLst>
          </a:prstGeom>
          <a:solidFill>
            <a:srgbClr val="6D9121"/>
          </a:solidFill>
          <a:ln/>
        </p:spPr>
      </p:sp>
      <p:sp>
        <p:nvSpPr>
          <p:cNvPr id="11" name="Shape 8"/>
          <p:cNvSpPr/>
          <p:nvPr/>
        </p:nvSpPr>
        <p:spPr>
          <a:xfrm>
            <a:off x="849035" y="3492103"/>
            <a:ext cx="331708" cy="331708"/>
          </a:xfrm>
          <a:prstGeom prst="roundRect">
            <a:avLst>
              <a:gd name="adj" fmla="val 18668"/>
            </a:avLst>
          </a:prstGeom>
          <a:solidFill>
            <a:srgbClr val="547808"/>
          </a:solidFill>
          <a:ln w="7620">
            <a:solidFill>
              <a:srgbClr val="6D9121"/>
            </a:solidFill>
            <a:prstDash val="solid"/>
          </a:ln>
        </p:spPr>
      </p:sp>
      <p:sp>
        <p:nvSpPr>
          <p:cNvPr id="12" name="Text 9"/>
          <p:cNvSpPr/>
          <p:nvPr/>
        </p:nvSpPr>
        <p:spPr>
          <a:xfrm>
            <a:off x="903923" y="3547348"/>
            <a:ext cx="221813" cy="221099"/>
          </a:xfrm>
          <a:prstGeom prst="rect">
            <a:avLst/>
          </a:prstGeom>
          <a:noFill/>
          <a:ln/>
        </p:spPr>
        <p:txBody>
          <a:bodyPr wrap="none" lIns="0" tIns="0" rIns="0" bIns="0" rtlCol="0" anchor="t"/>
          <a:lstStyle/>
          <a:p>
            <a:pPr algn="ctr" indent="0" marL="0">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2</a:t>
            </a:r>
            <a:endParaRPr lang="en-US" sz="1700" dirty="0"/>
          </a:p>
        </p:txBody>
      </p:sp>
      <p:sp>
        <p:nvSpPr>
          <p:cNvPr id="13" name="Text 10"/>
          <p:cNvSpPr/>
          <p:nvPr/>
        </p:nvSpPr>
        <p:spPr>
          <a:xfrm>
            <a:off x="1825704" y="3473648"/>
            <a:ext cx="2161937" cy="230386"/>
          </a:xfrm>
          <a:prstGeom prst="rect">
            <a:avLst/>
          </a:prstGeom>
          <a:noFill/>
          <a:ln/>
        </p:spPr>
        <p:txBody>
          <a:bodyPr wrap="none" lIns="0" tIns="0" rIns="0" bIns="0" rtlCol="0" anchor="t"/>
          <a:lstStyle/>
          <a:p>
            <a:pPr algn="l" indent="0" marL="0">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Model Training</a:t>
            </a:r>
            <a:endParaRPr lang="en-US" sz="1450" dirty="0"/>
          </a:p>
        </p:txBody>
      </p:sp>
      <p:sp>
        <p:nvSpPr>
          <p:cNvPr id="14" name="Text 11"/>
          <p:cNvSpPr/>
          <p:nvPr/>
        </p:nvSpPr>
        <p:spPr>
          <a:xfrm>
            <a:off x="1825704" y="3792379"/>
            <a:ext cx="6524506" cy="589598"/>
          </a:xfrm>
          <a:prstGeom prst="rect">
            <a:avLst/>
          </a:prstGeom>
          <a:noFill/>
          <a:ln/>
        </p:spPr>
        <p:txBody>
          <a:bodyPr wrap="square" lIns="0" tIns="0" rIns="0" bIns="0" rtlCol="0" anchor="t"/>
          <a:lstStyle/>
          <a:p>
            <a:pPr algn="l" indent="0" marL="0">
              <a:lnSpc>
                <a:spcPts val="2300"/>
              </a:lnSpc>
              <a:buNone/>
            </a:pPr>
            <a:r>
              <a:rPr lang="en-US" sz="1450" dirty="0">
                <a:solidFill>
                  <a:srgbClr val="D7E5D8"/>
                </a:solidFill>
                <a:latin typeface="Syne" pitchFamily="34" charset="0"/>
                <a:ea typeface="Syne" pitchFamily="34" charset="-122"/>
                <a:cs typeface="Syne" pitchFamily="34" charset="-120"/>
              </a:rPr>
              <a:t>Trained a Linear Regression model and made predictions, showing general alignment with actual prices but indicating areas for improvement.</a:t>
            </a:r>
            <a:endParaRPr lang="en-US" sz="1450" dirty="0"/>
          </a:p>
        </p:txBody>
      </p:sp>
      <p:sp>
        <p:nvSpPr>
          <p:cNvPr id="15" name="Shape 12"/>
          <p:cNvSpPr/>
          <p:nvPr/>
        </p:nvSpPr>
        <p:spPr>
          <a:xfrm>
            <a:off x="1165503" y="5000863"/>
            <a:ext cx="516017" cy="15240"/>
          </a:xfrm>
          <a:prstGeom prst="roundRect">
            <a:avLst>
              <a:gd name="adj" fmla="val 406325"/>
            </a:avLst>
          </a:prstGeom>
          <a:solidFill>
            <a:srgbClr val="6D9121"/>
          </a:solidFill>
          <a:ln/>
        </p:spPr>
      </p:sp>
      <p:sp>
        <p:nvSpPr>
          <p:cNvPr id="16" name="Shape 13"/>
          <p:cNvSpPr/>
          <p:nvPr/>
        </p:nvSpPr>
        <p:spPr>
          <a:xfrm>
            <a:off x="849035" y="4842629"/>
            <a:ext cx="331708" cy="331708"/>
          </a:xfrm>
          <a:prstGeom prst="roundRect">
            <a:avLst>
              <a:gd name="adj" fmla="val 18668"/>
            </a:avLst>
          </a:prstGeom>
          <a:solidFill>
            <a:srgbClr val="547808"/>
          </a:solidFill>
          <a:ln w="7620">
            <a:solidFill>
              <a:srgbClr val="6D9121"/>
            </a:solidFill>
            <a:prstDash val="solid"/>
          </a:ln>
        </p:spPr>
      </p:sp>
      <p:sp>
        <p:nvSpPr>
          <p:cNvPr id="17" name="Text 14"/>
          <p:cNvSpPr/>
          <p:nvPr/>
        </p:nvSpPr>
        <p:spPr>
          <a:xfrm>
            <a:off x="898208" y="4897874"/>
            <a:ext cx="233362" cy="221099"/>
          </a:xfrm>
          <a:prstGeom prst="rect">
            <a:avLst/>
          </a:prstGeom>
          <a:noFill/>
          <a:ln/>
        </p:spPr>
        <p:txBody>
          <a:bodyPr wrap="none" lIns="0" tIns="0" rIns="0" bIns="0" rtlCol="0" anchor="t"/>
          <a:lstStyle/>
          <a:p>
            <a:pPr algn="ctr" indent="0" marL="0">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3</a:t>
            </a:r>
            <a:endParaRPr lang="en-US" sz="1700" dirty="0"/>
          </a:p>
        </p:txBody>
      </p:sp>
      <p:sp>
        <p:nvSpPr>
          <p:cNvPr id="18" name="Text 15"/>
          <p:cNvSpPr/>
          <p:nvPr/>
        </p:nvSpPr>
        <p:spPr>
          <a:xfrm>
            <a:off x="1825704" y="4824174"/>
            <a:ext cx="2949059" cy="230386"/>
          </a:xfrm>
          <a:prstGeom prst="rect">
            <a:avLst/>
          </a:prstGeom>
          <a:noFill/>
          <a:ln/>
        </p:spPr>
        <p:txBody>
          <a:bodyPr wrap="none" lIns="0" tIns="0" rIns="0" bIns="0" rtlCol="0" anchor="t"/>
          <a:lstStyle/>
          <a:p>
            <a:pPr algn="l" indent="0" marL="0">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Feature Importance</a:t>
            </a:r>
            <a:endParaRPr lang="en-US" sz="1450" dirty="0"/>
          </a:p>
        </p:txBody>
      </p:sp>
      <p:sp>
        <p:nvSpPr>
          <p:cNvPr id="19" name="Text 16"/>
          <p:cNvSpPr/>
          <p:nvPr/>
        </p:nvSpPr>
        <p:spPr>
          <a:xfrm>
            <a:off x="1825704" y="5142905"/>
            <a:ext cx="6524506" cy="589598"/>
          </a:xfrm>
          <a:prstGeom prst="rect">
            <a:avLst/>
          </a:prstGeom>
          <a:noFill/>
          <a:ln/>
        </p:spPr>
        <p:txBody>
          <a:bodyPr wrap="square" lIns="0" tIns="0" rIns="0" bIns="0" rtlCol="0" anchor="t"/>
          <a:lstStyle/>
          <a:p>
            <a:pPr algn="l" indent="0" marL="0">
              <a:lnSpc>
                <a:spcPts val="2300"/>
              </a:lnSpc>
              <a:buNone/>
            </a:pPr>
            <a:r>
              <a:rPr lang="en-US" sz="1450" dirty="0">
                <a:solidFill>
                  <a:srgbClr val="D7E5D8"/>
                </a:solidFill>
                <a:latin typeface="Syne" pitchFamily="34" charset="0"/>
                <a:ea typeface="Syne" pitchFamily="34" charset="-122"/>
                <a:cs typeface="Syne" pitchFamily="34" charset="-120"/>
              </a:rPr>
              <a:t>Used Random Forest and recursive feature elimination, evaluating performance with RMSE, R², and MAE metrics to understand home price factors.</a:t>
            </a:r>
            <a:endParaRPr lang="en-US" sz="1450" dirty="0"/>
          </a:p>
        </p:txBody>
      </p:sp>
      <p:sp>
        <p:nvSpPr>
          <p:cNvPr id="20" name="Shape 17"/>
          <p:cNvSpPr/>
          <p:nvPr/>
        </p:nvSpPr>
        <p:spPr>
          <a:xfrm>
            <a:off x="1165503" y="6351389"/>
            <a:ext cx="516017" cy="15240"/>
          </a:xfrm>
          <a:prstGeom prst="roundRect">
            <a:avLst>
              <a:gd name="adj" fmla="val 406325"/>
            </a:avLst>
          </a:prstGeom>
          <a:solidFill>
            <a:srgbClr val="6D9121"/>
          </a:solidFill>
          <a:ln/>
        </p:spPr>
      </p:sp>
      <p:sp>
        <p:nvSpPr>
          <p:cNvPr id="21" name="Shape 18"/>
          <p:cNvSpPr/>
          <p:nvPr/>
        </p:nvSpPr>
        <p:spPr>
          <a:xfrm>
            <a:off x="849035" y="6193155"/>
            <a:ext cx="331708" cy="331708"/>
          </a:xfrm>
          <a:prstGeom prst="roundRect">
            <a:avLst>
              <a:gd name="adj" fmla="val 18668"/>
            </a:avLst>
          </a:prstGeom>
          <a:solidFill>
            <a:srgbClr val="547808"/>
          </a:solidFill>
          <a:ln w="7620">
            <a:solidFill>
              <a:srgbClr val="6D9121"/>
            </a:solidFill>
            <a:prstDash val="solid"/>
          </a:ln>
        </p:spPr>
      </p:sp>
      <p:sp>
        <p:nvSpPr>
          <p:cNvPr id="22" name="Text 19"/>
          <p:cNvSpPr/>
          <p:nvPr/>
        </p:nvSpPr>
        <p:spPr>
          <a:xfrm>
            <a:off x="893921" y="6248400"/>
            <a:ext cx="241935" cy="221099"/>
          </a:xfrm>
          <a:prstGeom prst="rect">
            <a:avLst/>
          </a:prstGeom>
          <a:noFill/>
          <a:ln/>
        </p:spPr>
        <p:txBody>
          <a:bodyPr wrap="none" lIns="0" tIns="0" rIns="0" bIns="0" rtlCol="0" anchor="t"/>
          <a:lstStyle/>
          <a:p>
            <a:pPr algn="ctr" indent="0" marL="0">
              <a:lnSpc>
                <a:spcPts val="1700"/>
              </a:lnSpc>
              <a:buNone/>
            </a:pPr>
            <a:r>
              <a:rPr lang="en-US" sz="1700" b="1" dirty="0">
                <a:solidFill>
                  <a:srgbClr val="FFFFFF"/>
                </a:solidFill>
                <a:latin typeface="Syne Extra Bold" pitchFamily="34" charset="0"/>
                <a:ea typeface="Syne Extra Bold" pitchFamily="34" charset="-122"/>
                <a:cs typeface="Syne Extra Bold" pitchFamily="34" charset="-120"/>
              </a:rPr>
              <a:t>4</a:t>
            </a:r>
            <a:endParaRPr lang="en-US" sz="1700" dirty="0"/>
          </a:p>
        </p:txBody>
      </p:sp>
      <p:sp>
        <p:nvSpPr>
          <p:cNvPr id="23" name="Text 20"/>
          <p:cNvSpPr/>
          <p:nvPr/>
        </p:nvSpPr>
        <p:spPr>
          <a:xfrm>
            <a:off x="1825704" y="6174700"/>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D7E5D8"/>
                </a:solidFill>
                <a:latin typeface="Syne Extra Bold" pitchFamily="34" charset="0"/>
                <a:ea typeface="Syne Extra Bold" pitchFamily="34" charset="-122"/>
                <a:cs typeface="Syne Extra Bold" pitchFamily="34" charset="-120"/>
              </a:rPr>
              <a:t>Results</a:t>
            </a:r>
            <a:endParaRPr lang="en-US" sz="1450" dirty="0"/>
          </a:p>
        </p:txBody>
      </p:sp>
      <p:sp>
        <p:nvSpPr>
          <p:cNvPr id="24" name="Text 21"/>
          <p:cNvSpPr/>
          <p:nvPr/>
        </p:nvSpPr>
        <p:spPr>
          <a:xfrm>
            <a:off x="1825704" y="6493431"/>
            <a:ext cx="6524506" cy="589598"/>
          </a:xfrm>
          <a:prstGeom prst="rect">
            <a:avLst/>
          </a:prstGeom>
          <a:noFill/>
          <a:ln/>
        </p:spPr>
        <p:txBody>
          <a:bodyPr wrap="square" lIns="0" tIns="0" rIns="0" bIns="0" rtlCol="0" anchor="t"/>
          <a:lstStyle/>
          <a:p>
            <a:pPr algn="l" indent="0" marL="0">
              <a:lnSpc>
                <a:spcPts val="2300"/>
              </a:lnSpc>
              <a:buNone/>
            </a:pPr>
            <a:r>
              <a:rPr lang="en-US" sz="1450" dirty="0">
                <a:solidFill>
                  <a:srgbClr val="D7E5D8"/>
                </a:solidFill>
                <a:latin typeface="Syne" pitchFamily="34" charset="0"/>
                <a:ea typeface="Syne" pitchFamily="34" charset="-122"/>
                <a:cs typeface="Syne" pitchFamily="34" charset="-120"/>
              </a:rPr>
              <a:t>The top five factors influencing house prices are Median Income, House Age, Average Number of Rooms, exterior quality, and Garage size.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282"/>
            <a:ext cx="7556421" cy="1913811"/>
          </a:xfrm>
          <a:prstGeom prst="rect">
            <a:avLst/>
          </a:prstGeom>
          <a:noFill/>
          <a:ln/>
        </p:spPr>
        <p:txBody>
          <a:bodyPr wrap="square" lIns="0" tIns="0" rIns="0" bIns="0" rtlCol="0" anchor="t"/>
          <a:lstStyle/>
          <a:p>
            <a:pPr indent="0" marL="0">
              <a:lnSpc>
                <a:spcPts val="5000"/>
              </a:lnSpc>
              <a:buNone/>
            </a:pPr>
            <a:r>
              <a:rPr lang="en-US" sz="4000" b="1" dirty="0">
                <a:solidFill>
                  <a:srgbClr val="F0F4F1"/>
                </a:solidFill>
                <a:latin typeface="Syne Extra Bold" pitchFamily="34" charset="0"/>
                <a:ea typeface="Syne Extra Bold" pitchFamily="34" charset="-122"/>
                <a:cs typeface="Syne Extra Bold" pitchFamily="34" charset="-120"/>
              </a:rPr>
              <a:t>Interest Rate Prediction Analysis</a:t>
            </a:r>
            <a:endParaRPr lang="en-US" sz="4000" dirty="0"/>
          </a:p>
        </p:txBody>
      </p:sp>
      <p:sp>
        <p:nvSpPr>
          <p:cNvPr id="4" name="Shape 1"/>
          <p:cNvSpPr/>
          <p:nvPr/>
        </p:nvSpPr>
        <p:spPr>
          <a:xfrm>
            <a:off x="6280190" y="2951202"/>
            <a:ext cx="3676174" cy="2824877"/>
          </a:xfrm>
          <a:prstGeom prst="roundRect">
            <a:avLst>
              <a:gd name="adj" fmla="val 3035"/>
            </a:avLst>
          </a:prstGeom>
          <a:solidFill>
            <a:srgbClr val="547808"/>
          </a:solidFill>
          <a:ln w="7620">
            <a:solidFill>
              <a:srgbClr val="6D9121"/>
            </a:solidFill>
            <a:prstDash val="solid"/>
          </a:ln>
        </p:spPr>
      </p:sp>
      <p:sp>
        <p:nvSpPr>
          <p:cNvPr id="5" name="Text 2"/>
          <p:cNvSpPr/>
          <p:nvPr/>
        </p:nvSpPr>
        <p:spPr>
          <a:xfrm>
            <a:off x="6491883" y="3162895"/>
            <a:ext cx="3252788" cy="637699"/>
          </a:xfrm>
          <a:prstGeom prst="rect">
            <a:avLst/>
          </a:prstGeom>
          <a:noFill/>
          <a:ln/>
        </p:spPr>
        <p:txBody>
          <a:bodyPr wrap="square" lIns="0" tIns="0" rIns="0" bIns="0" rtlCol="0" anchor="t"/>
          <a:lstStyle/>
          <a:p>
            <a:pPr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Data Pre-Processing</a:t>
            </a:r>
            <a:endParaRPr lang="en-US" sz="2000" dirty="0"/>
          </a:p>
        </p:txBody>
      </p:sp>
      <p:sp>
        <p:nvSpPr>
          <p:cNvPr id="6" name="Text 3"/>
          <p:cNvSpPr/>
          <p:nvPr/>
        </p:nvSpPr>
        <p:spPr>
          <a:xfrm>
            <a:off x="6491883" y="3922990"/>
            <a:ext cx="3252788" cy="1306830"/>
          </a:xfrm>
          <a:prstGeom prst="rect">
            <a:avLst/>
          </a:prstGeom>
          <a:noFill/>
          <a:ln/>
        </p:spPr>
        <p:txBody>
          <a:bodyPr wrap="square" lIns="0" tIns="0" rIns="0" bIns="0" rtlCol="0" anchor="t"/>
          <a:lstStyle/>
          <a:p>
            <a:pPr indent="0" marL="0">
              <a:lnSpc>
                <a:spcPts val="2550"/>
              </a:lnSpc>
              <a:buNone/>
            </a:pPr>
            <a:r>
              <a:rPr lang="en-US" sz="1600" dirty="0">
                <a:solidFill>
                  <a:srgbClr val="FFFFFF"/>
                </a:solidFill>
                <a:latin typeface="Syne" pitchFamily="34" charset="0"/>
                <a:ea typeface="Syne" pitchFamily="34" charset="-122"/>
                <a:cs typeface="Syne" pitchFamily="34" charset="-120"/>
              </a:rPr>
              <a:t>Utilized Pandas for data manipulation, removed nulls, and grouped data. Used Matplotlib for visualization.</a:t>
            </a:r>
            <a:endParaRPr lang="en-US" sz="1600" dirty="0"/>
          </a:p>
        </p:txBody>
      </p:sp>
      <p:sp>
        <p:nvSpPr>
          <p:cNvPr id="7" name="Shape 4"/>
          <p:cNvSpPr/>
          <p:nvPr/>
        </p:nvSpPr>
        <p:spPr>
          <a:xfrm>
            <a:off x="10160437" y="2951202"/>
            <a:ext cx="3676174" cy="2824877"/>
          </a:xfrm>
          <a:prstGeom prst="roundRect">
            <a:avLst>
              <a:gd name="adj" fmla="val 3035"/>
            </a:avLst>
          </a:prstGeom>
          <a:solidFill>
            <a:srgbClr val="547808"/>
          </a:solidFill>
          <a:ln w="7620">
            <a:solidFill>
              <a:srgbClr val="6D9121"/>
            </a:solidFill>
            <a:prstDash val="solid"/>
          </a:ln>
        </p:spPr>
      </p:sp>
      <p:sp>
        <p:nvSpPr>
          <p:cNvPr id="8" name="Text 5"/>
          <p:cNvSpPr/>
          <p:nvPr/>
        </p:nvSpPr>
        <p:spPr>
          <a:xfrm>
            <a:off x="10372130" y="3162895"/>
            <a:ext cx="2993350" cy="318849"/>
          </a:xfrm>
          <a:prstGeom prst="rect">
            <a:avLst/>
          </a:prstGeom>
          <a:noFill/>
          <a:ln/>
        </p:spPr>
        <p:txBody>
          <a:bodyPr wrap="none" lIns="0" tIns="0" rIns="0" bIns="0" rtlCol="0" anchor="t"/>
          <a:lstStyle/>
          <a:p>
            <a:pPr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Model Training</a:t>
            </a:r>
            <a:endParaRPr lang="en-US" sz="2000" dirty="0"/>
          </a:p>
        </p:txBody>
      </p:sp>
      <p:sp>
        <p:nvSpPr>
          <p:cNvPr id="9" name="Text 6"/>
          <p:cNvSpPr/>
          <p:nvPr/>
        </p:nvSpPr>
        <p:spPr>
          <a:xfrm>
            <a:off x="10372130" y="3604141"/>
            <a:ext cx="3252788" cy="1960245"/>
          </a:xfrm>
          <a:prstGeom prst="rect">
            <a:avLst/>
          </a:prstGeom>
          <a:noFill/>
          <a:ln/>
        </p:spPr>
        <p:txBody>
          <a:bodyPr wrap="square" lIns="0" tIns="0" rIns="0" bIns="0" rtlCol="0" anchor="t"/>
          <a:lstStyle/>
          <a:p>
            <a:pPr indent="0" marL="0">
              <a:lnSpc>
                <a:spcPts val="2550"/>
              </a:lnSpc>
              <a:buNone/>
            </a:pPr>
            <a:r>
              <a:rPr lang="en-US" sz="1600" dirty="0">
                <a:solidFill>
                  <a:srgbClr val="FFFFFF"/>
                </a:solidFill>
                <a:latin typeface="Syne" pitchFamily="34" charset="0"/>
                <a:ea typeface="Syne" pitchFamily="34" charset="-122"/>
                <a:cs typeface="Syne" pitchFamily="34" charset="-120"/>
              </a:rPr>
              <a:t>Utilized Linear Regression and KNN models for feature analysis. The model was trained using the model.fit(X_train, y_train) method, allowing it to learn from the training data.</a:t>
            </a:r>
            <a:endParaRPr lang="en-US" sz="1600" dirty="0"/>
          </a:p>
        </p:txBody>
      </p:sp>
      <p:sp>
        <p:nvSpPr>
          <p:cNvPr id="10" name="Shape 7"/>
          <p:cNvSpPr/>
          <p:nvPr/>
        </p:nvSpPr>
        <p:spPr>
          <a:xfrm>
            <a:off x="6280190" y="5980152"/>
            <a:ext cx="7556421" cy="1518047"/>
          </a:xfrm>
          <a:prstGeom prst="roundRect">
            <a:avLst>
              <a:gd name="adj" fmla="val 5648"/>
            </a:avLst>
          </a:prstGeom>
          <a:solidFill>
            <a:srgbClr val="547808"/>
          </a:solidFill>
          <a:ln w="7620">
            <a:solidFill>
              <a:srgbClr val="6D9121"/>
            </a:solidFill>
            <a:prstDash val="solid"/>
          </a:ln>
        </p:spPr>
      </p:sp>
      <p:sp>
        <p:nvSpPr>
          <p:cNvPr id="11" name="Text 8"/>
          <p:cNvSpPr/>
          <p:nvPr/>
        </p:nvSpPr>
        <p:spPr>
          <a:xfrm>
            <a:off x="6491883" y="6191845"/>
            <a:ext cx="2551748" cy="318849"/>
          </a:xfrm>
          <a:prstGeom prst="rect">
            <a:avLst/>
          </a:prstGeom>
          <a:noFill/>
          <a:ln/>
        </p:spPr>
        <p:txBody>
          <a:bodyPr wrap="none" lIns="0" tIns="0" rIns="0" bIns="0" rtlCol="0" anchor="t"/>
          <a:lstStyle/>
          <a:p>
            <a:pPr indent="0" marL="0">
              <a:lnSpc>
                <a:spcPts val="2500"/>
              </a:lnSpc>
              <a:buNone/>
            </a:pPr>
            <a:r>
              <a:rPr lang="en-US" sz="2000" b="1" dirty="0">
                <a:solidFill>
                  <a:srgbClr val="FFFFFF"/>
                </a:solidFill>
                <a:latin typeface="Syne Extra Bold" pitchFamily="34" charset="0"/>
                <a:ea typeface="Syne Extra Bold" pitchFamily="34" charset="-122"/>
                <a:cs typeface="Syne Extra Bold" pitchFamily="34" charset="-120"/>
              </a:rPr>
              <a:t>Results</a:t>
            </a:r>
            <a:endParaRPr lang="en-US" sz="2000" dirty="0"/>
          </a:p>
        </p:txBody>
      </p:sp>
      <p:sp>
        <p:nvSpPr>
          <p:cNvPr id="12" name="Text 9"/>
          <p:cNvSpPr/>
          <p:nvPr/>
        </p:nvSpPr>
        <p:spPr>
          <a:xfrm>
            <a:off x="6491883" y="6633091"/>
            <a:ext cx="7133034" cy="653415"/>
          </a:xfrm>
          <a:prstGeom prst="rect">
            <a:avLst/>
          </a:prstGeom>
          <a:noFill/>
          <a:ln/>
        </p:spPr>
        <p:txBody>
          <a:bodyPr wrap="square" lIns="0" tIns="0" rIns="0" bIns="0" rtlCol="0" anchor="t"/>
          <a:lstStyle/>
          <a:p>
            <a:pPr indent="0" marL="0">
              <a:lnSpc>
                <a:spcPts val="2550"/>
              </a:lnSpc>
              <a:buNone/>
            </a:pPr>
            <a:r>
              <a:rPr lang="en-US" sz="1600" dirty="0">
                <a:solidFill>
                  <a:srgbClr val="FFFFFF"/>
                </a:solidFill>
                <a:latin typeface="Syne" pitchFamily="34" charset="0"/>
                <a:ea typeface="Syne" pitchFamily="34" charset="-122"/>
                <a:cs typeface="Syne" pitchFamily="34" charset="-120"/>
              </a:rPr>
              <a:t>The model predicts that interest rates will rise through February 2025, providing valuable insights for investment decisions.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12677"/>
            <a:ext cx="7918728" cy="602456"/>
          </a:xfrm>
          <a:prstGeom prst="rect">
            <a:avLst/>
          </a:prstGeom>
          <a:noFill/>
          <a:ln/>
        </p:spPr>
        <p:txBody>
          <a:bodyPr wrap="none" lIns="0" tIns="0" rIns="0" bIns="0" rtlCol="0" anchor="t"/>
          <a:lstStyle/>
          <a:p>
            <a:pPr indent="0" marL="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Future Development</a:t>
            </a:r>
            <a:endParaRPr lang="en-US" sz="3750" dirty="0"/>
          </a:p>
        </p:txBody>
      </p:sp>
      <p:pic>
        <p:nvPicPr>
          <p:cNvPr id="3" name="Image 0" descr="preencoded.png">    </p:cNvPr>
          <p:cNvPicPr>
            <a:picLocks noChangeAspect="1"/>
          </p:cNvPicPr>
          <p:nvPr/>
        </p:nvPicPr>
        <p:blipFill>
          <a:blip r:embed="rId1"/>
          <a:stretch>
            <a:fillRect/>
          </a:stretch>
        </p:blipFill>
        <p:spPr>
          <a:xfrm>
            <a:off x="2978348" y="2400657"/>
            <a:ext cx="2152055" cy="1110734"/>
          </a:xfrm>
          <a:prstGeom prst="rect">
            <a:avLst/>
          </a:prstGeom>
        </p:spPr>
      </p:pic>
      <p:sp>
        <p:nvSpPr>
          <p:cNvPr id="4" name="Text 1"/>
          <p:cNvSpPr/>
          <p:nvPr/>
        </p:nvSpPr>
        <p:spPr>
          <a:xfrm>
            <a:off x="3990618" y="2900839"/>
            <a:ext cx="127516" cy="385524"/>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1</a:t>
            </a:r>
            <a:endParaRPr lang="en-US" sz="1850" dirty="0"/>
          </a:p>
        </p:txBody>
      </p:sp>
      <p:sp>
        <p:nvSpPr>
          <p:cNvPr id="5" name="Text 2"/>
          <p:cNvSpPr/>
          <p:nvPr/>
        </p:nvSpPr>
        <p:spPr>
          <a:xfrm>
            <a:off x="5323165" y="2593419"/>
            <a:ext cx="3767614"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Improved Accuracy</a:t>
            </a:r>
            <a:endParaRPr lang="en-US" sz="1850" dirty="0"/>
          </a:p>
        </p:txBody>
      </p:sp>
      <p:sp>
        <p:nvSpPr>
          <p:cNvPr id="6" name="Text 3"/>
          <p:cNvSpPr/>
          <p:nvPr/>
        </p:nvSpPr>
        <p:spPr>
          <a:xfrm>
            <a:off x="5323165" y="3010257"/>
            <a:ext cx="4812030" cy="308372"/>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Improve prediction accuracy with continual optimization</a:t>
            </a:r>
            <a:endParaRPr lang="en-US" sz="1500" dirty="0"/>
          </a:p>
        </p:txBody>
      </p:sp>
      <p:sp>
        <p:nvSpPr>
          <p:cNvPr id="7" name="Shape 4"/>
          <p:cNvSpPr/>
          <p:nvPr/>
        </p:nvSpPr>
        <p:spPr>
          <a:xfrm>
            <a:off x="5178504" y="3525917"/>
            <a:ext cx="8610005" cy="11430"/>
          </a:xfrm>
          <a:prstGeom prst="roundRect">
            <a:avLst>
              <a:gd name="adj" fmla="val 708465"/>
            </a:avLst>
          </a:prstGeom>
          <a:solidFill>
            <a:srgbClr val="6D9121"/>
          </a:solidFill>
          <a:ln/>
        </p:spPr>
      </p:sp>
      <p:pic>
        <p:nvPicPr>
          <p:cNvPr id="8" name="Image 1" descr="preencoded.png">    </p:cNvPr>
          <p:cNvPicPr>
            <a:picLocks noChangeAspect="1"/>
          </p:cNvPicPr>
          <p:nvPr/>
        </p:nvPicPr>
        <p:blipFill>
          <a:blip r:embed="rId2"/>
          <a:stretch>
            <a:fillRect/>
          </a:stretch>
        </p:blipFill>
        <p:spPr>
          <a:xfrm>
            <a:off x="1902381" y="3559493"/>
            <a:ext cx="4304109" cy="1110734"/>
          </a:xfrm>
          <a:prstGeom prst="rect">
            <a:avLst/>
          </a:prstGeom>
        </p:spPr>
      </p:pic>
      <p:sp>
        <p:nvSpPr>
          <p:cNvPr id="9" name="Text 5"/>
          <p:cNvSpPr/>
          <p:nvPr/>
        </p:nvSpPr>
        <p:spPr>
          <a:xfrm>
            <a:off x="3933468" y="3922038"/>
            <a:ext cx="241697" cy="385524"/>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2</a:t>
            </a:r>
            <a:endParaRPr lang="en-US" sz="1850" dirty="0"/>
          </a:p>
        </p:txBody>
      </p:sp>
      <p:sp>
        <p:nvSpPr>
          <p:cNvPr id="10" name="Text 6"/>
          <p:cNvSpPr/>
          <p:nvPr/>
        </p:nvSpPr>
        <p:spPr>
          <a:xfrm>
            <a:off x="6399252" y="3752255"/>
            <a:ext cx="2860358"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Larger Dataset</a:t>
            </a:r>
            <a:endParaRPr lang="en-US" sz="1850" dirty="0"/>
          </a:p>
        </p:txBody>
      </p:sp>
      <p:sp>
        <p:nvSpPr>
          <p:cNvPr id="11" name="Text 7"/>
          <p:cNvSpPr/>
          <p:nvPr/>
        </p:nvSpPr>
        <p:spPr>
          <a:xfrm>
            <a:off x="6399252" y="4169093"/>
            <a:ext cx="3269337" cy="308372"/>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Incorporate more comprehensive data</a:t>
            </a:r>
            <a:endParaRPr lang="en-US" sz="1500" dirty="0"/>
          </a:p>
        </p:txBody>
      </p:sp>
      <p:sp>
        <p:nvSpPr>
          <p:cNvPr id="12" name="Shape 8"/>
          <p:cNvSpPr/>
          <p:nvPr/>
        </p:nvSpPr>
        <p:spPr>
          <a:xfrm>
            <a:off x="6254591" y="4684752"/>
            <a:ext cx="7533918" cy="11430"/>
          </a:xfrm>
          <a:prstGeom prst="roundRect">
            <a:avLst>
              <a:gd name="adj" fmla="val 708465"/>
            </a:avLst>
          </a:prstGeom>
          <a:solidFill>
            <a:srgbClr val="6D9121"/>
          </a:solidFill>
          <a:ln/>
        </p:spPr>
      </p:sp>
      <p:pic>
        <p:nvPicPr>
          <p:cNvPr id="13" name="Image 2" descr="preencoded.png">    </p:cNvPr>
          <p:cNvPicPr>
            <a:picLocks noChangeAspect="1"/>
          </p:cNvPicPr>
          <p:nvPr/>
        </p:nvPicPr>
        <p:blipFill>
          <a:blip r:embed="rId3"/>
          <a:stretch>
            <a:fillRect/>
          </a:stretch>
        </p:blipFill>
        <p:spPr>
          <a:xfrm>
            <a:off x="826294" y="4718328"/>
            <a:ext cx="6456164" cy="1110734"/>
          </a:xfrm>
          <a:prstGeom prst="rect">
            <a:avLst/>
          </a:prstGeom>
        </p:spPr>
      </p:pic>
      <p:sp>
        <p:nvSpPr>
          <p:cNvPr id="14" name="Text 9"/>
          <p:cNvSpPr/>
          <p:nvPr/>
        </p:nvSpPr>
        <p:spPr>
          <a:xfrm>
            <a:off x="3927158" y="5080873"/>
            <a:ext cx="254198" cy="385524"/>
          </a:xfrm>
          <a:prstGeom prst="rect">
            <a:avLst/>
          </a:prstGeom>
          <a:noFill/>
          <a:ln/>
        </p:spPr>
        <p:txBody>
          <a:bodyPr wrap="none" lIns="0" tIns="0" rIns="0" bIns="0" rtlCol="0" anchor="t"/>
          <a:lstStyle/>
          <a:p>
            <a:pPr algn="ctr" indent="0" marL="0">
              <a:lnSpc>
                <a:spcPts val="3000"/>
              </a:lnSpc>
              <a:buNone/>
            </a:pPr>
            <a:r>
              <a:rPr lang="en-US" sz="1850" b="1" dirty="0">
                <a:solidFill>
                  <a:srgbClr val="FFFFFF"/>
                </a:solidFill>
                <a:latin typeface="Syne Extra Bold" pitchFamily="34" charset="0"/>
                <a:ea typeface="Syne Extra Bold" pitchFamily="34" charset="-122"/>
                <a:cs typeface="Syne Extra Bold" pitchFamily="34" charset="-120"/>
              </a:rPr>
              <a:t>3</a:t>
            </a:r>
            <a:endParaRPr lang="en-US" sz="1850" dirty="0"/>
          </a:p>
        </p:txBody>
      </p:sp>
      <p:sp>
        <p:nvSpPr>
          <p:cNvPr id="15" name="Text 10"/>
          <p:cNvSpPr/>
          <p:nvPr/>
        </p:nvSpPr>
        <p:spPr>
          <a:xfrm>
            <a:off x="7475220" y="4911090"/>
            <a:ext cx="5990034"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Investment Recommendations</a:t>
            </a:r>
            <a:endParaRPr lang="en-US" sz="1850" dirty="0"/>
          </a:p>
        </p:txBody>
      </p:sp>
      <p:sp>
        <p:nvSpPr>
          <p:cNvPr id="16" name="Text 11"/>
          <p:cNvSpPr/>
          <p:nvPr/>
        </p:nvSpPr>
        <p:spPr>
          <a:xfrm>
            <a:off x="7475220" y="5327928"/>
            <a:ext cx="5990034" cy="308372"/>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Refine and expand our insights</a:t>
            </a:r>
            <a:endParaRPr lang="en-US" sz="1500" dirty="0"/>
          </a:p>
        </p:txBody>
      </p:sp>
      <p:sp>
        <p:nvSpPr>
          <p:cNvPr id="17" name="Text 12"/>
          <p:cNvSpPr/>
          <p:nvPr/>
        </p:nvSpPr>
        <p:spPr>
          <a:xfrm>
            <a:off x="793790" y="6045875"/>
            <a:ext cx="13042821" cy="771049"/>
          </a:xfrm>
          <a:prstGeom prst="rect">
            <a:avLst/>
          </a:prstGeom>
          <a:noFill/>
          <a:ln/>
        </p:spPr>
        <p:txBody>
          <a:bodyPr wrap="square" lIns="0" tIns="0" rIns="0" bIns="0" rtlCol="0" anchor="t"/>
          <a:lstStyle/>
          <a:p>
            <a:pPr indent="0" marL="0">
              <a:lnSpc>
                <a:spcPts val="3000"/>
              </a:lnSpc>
              <a:buNone/>
            </a:pPr>
            <a:r>
              <a:rPr lang="en-US" sz="1850" dirty="0">
                <a:solidFill>
                  <a:srgbClr val="D7E5D8"/>
                </a:solidFill>
                <a:latin typeface="Syne" pitchFamily="34" charset="0"/>
                <a:ea typeface="Syne" pitchFamily="34" charset="-122"/>
                <a:cs typeface="Syne" pitchFamily="34" charset="-120"/>
              </a:rPr>
              <a:t>By leveraging a larger dataset, we aim to enhance the reliability and precision of our investment recommendations. This will allow us to provide more accurate and valuable insights for real estate stakeholders in California's dynamic housing market.</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26745"/>
            <a:ext cx="5387102" cy="673418"/>
          </a:xfrm>
          <a:prstGeom prst="rect">
            <a:avLst/>
          </a:prstGeom>
          <a:noFill/>
          <a:ln/>
        </p:spPr>
        <p:txBody>
          <a:bodyPr wrap="none" lIns="0" tIns="0" rIns="0" bIns="0" rtlCol="0" anchor="t"/>
          <a:lstStyle/>
          <a:p>
            <a:pPr indent="0" marL="0">
              <a:lnSpc>
                <a:spcPts val="5300"/>
              </a:lnSpc>
              <a:buNone/>
            </a:pPr>
            <a:r>
              <a:rPr lang="en-US" sz="4200" b="1" dirty="0">
                <a:solidFill>
                  <a:srgbClr val="F0F4F1"/>
                </a:solidFill>
                <a:latin typeface="Syne Extra Bold" pitchFamily="34" charset="0"/>
                <a:ea typeface="Syne Extra Bold" pitchFamily="34" charset="-122"/>
                <a:cs typeface="Syne Extra Bold" pitchFamily="34" charset="-120"/>
              </a:rPr>
              <a:t>Conclusion</a:t>
            </a:r>
            <a:endParaRPr lang="en-US" sz="4200" dirty="0"/>
          </a:p>
        </p:txBody>
      </p:sp>
      <p:sp>
        <p:nvSpPr>
          <p:cNvPr id="3" name="Text 1"/>
          <p:cNvSpPr/>
          <p:nvPr/>
        </p:nvSpPr>
        <p:spPr>
          <a:xfrm>
            <a:off x="1225272" y="2329101"/>
            <a:ext cx="3598426" cy="336590"/>
          </a:xfrm>
          <a:prstGeom prst="rect">
            <a:avLst/>
          </a:prstGeom>
          <a:noFill/>
          <a:ln/>
        </p:spPr>
        <p:txBody>
          <a:bodyPr wrap="none" lIns="0" tIns="0" rIns="0" bIns="0" rtlCol="0" anchor="t"/>
          <a:lstStyle/>
          <a:p>
            <a:pPr algn="r" indent="0" marL="0">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Valuable Insights</a:t>
            </a:r>
            <a:endParaRPr lang="en-US" sz="2100" dirty="0"/>
          </a:p>
        </p:txBody>
      </p:sp>
      <p:sp>
        <p:nvSpPr>
          <p:cNvPr id="4" name="Text 2"/>
          <p:cNvSpPr/>
          <p:nvPr/>
        </p:nvSpPr>
        <p:spPr>
          <a:xfrm>
            <a:off x="793790" y="2794873"/>
            <a:ext cx="4029908" cy="344805"/>
          </a:xfrm>
          <a:prstGeom prst="rect">
            <a:avLst/>
          </a:prstGeom>
          <a:noFill/>
          <a:ln/>
        </p:spPr>
        <p:txBody>
          <a:bodyPr wrap="none" lIns="0" tIns="0" rIns="0" bIns="0" rtlCol="0" anchor="t"/>
          <a:lstStyle/>
          <a:p>
            <a:pPr algn="r" indent="0" marL="0">
              <a:lnSpc>
                <a:spcPts val="2700"/>
              </a:lnSpc>
              <a:buNone/>
            </a:pPr>
            <a:r>
              <a:rPr lang="en-US" sz="1650" dirty="0">
                <a:solidFill>
                  <a:srgbClr val="D7E5D8"/>
                </a:solidFill>
                <a:latin typeface="Syne" pitchFamily="34" charset="0"/>
                <a:ea typeface="Syne" pitchFamily="34" charset="-122"/>
                <a:cs typeface="Syne" pitchFamily="34" charset="-120"/>
              </a:rPr>
              <a:t>Uncovered investment opportunities</a:t>
            </a:r>
            <a:endParaRPr lang="en-US" sz="1650" dirty="0"/>
          </a:p>
        </p:txBody>
      </p:sp>
      <p:pic>
        <p:nvPicPr>
          <p:cNvPr id="5" name="Image 0" descr="preencoded.png">    </p:cNvPr>
          <p:cNvPicPr>
            <a:picLocks noChangeAspect="1"/>
          </p:cNvPicPr>
          <p:nvPr/>
        </p:nvPicPr>
        <p:blipFill>
          <a:blip r:embed="rId1"/>
          <a:stretch>
            <a:fillRect/>
          </a:stretch>
        </p:blipFill>
        <p:spPr>
          <a:xfrm>
            <a:off x="5146834" y="1731050"/>
            <a:ext cx="4336733" cy="4336733"/>
          </a:xfrm>
          <a:prstGeom prst="rect">
            <a:avLst/>
          </a:prstGeom>
        </p:spPr>
      </p:pic>
      <p:sp>
        <p:nvSpPr>
          <p:cNvPr id="6" name="Text 3"/>
          <p:cNvSpPr/>
          <p:nvPr/>
        </p:nvSpPr>
        <p:spPr>
          <a:xfrm>
            <a:off x="6371034" y="2441972"/>
            <a:ext cx="142518" cy="430887"/>
          </a:xfrm>
          <a:prstGeom prst="rect">
            <a:avLst/>
          </a:prstGeom>
          <a:noFill/>
          <a:ln/>
        </p:spPr>
        <p:txBody>
          <a:bodyPr wrap="none" lIns="0" tIns="0" rIns="0" bIns="0" rtlCol="0" anchor="t"/>
          <a:lstStyle/>
          <a:p>
            <a:pPr indent="0" marL="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1</a:t>
            </a:r>
            <a:endParaRPr lang="en-US" sz="2100" dirty="0"/>
          </a:p>
        </p:txBody>
      </p:sp>
      <p:sp>
        <p:nvSpPr>
          <p:cNvPr id="7" name="Text 4"/>
          <p:cNvSpPr/>
          <p:nvPr/>
        </p:nvSpPr>
        <p:spPr>
          <a:xfrm>
            <a:off x="9806702" y="2160865"/>
            <a:ext cx="4029908" cy="673179"/>
          </a:xfrm>
          <a:prstGeom prst="rect">
            <a:avLst/>
          </a:prstGeom>
          <a:noFill/>
          <a:ln/>
        </p:spPr>
        <p:txBody>
          <a:bodyPr wrap="square" lIns="0" tIns="0" rIns="0" bIns="0" rtlCol="0" anchor="t"/>
          <a:lstStyle/>
          <a:p>
            <a:pPr algn="l" indent="0" marL="0">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Interconnected Factors</a:t>
            </a:r>
            <a:endParaRPr lang="en-US" sz="2100" dirty="0"/>
          </a:p>
        </p:txBody>
      </p:sp>
      <p:sp>
        <p:nvSpPr>
          <p:cNvPr id="8" name="Text 5"/>
          <p:cNvSpPr/>
          <p:nvPr/>
        </p:nvSpPr>
        <p:spPr>
          <a:xfrm>
            <a:off x="9806702" y="2963228"/>
            <a:ext cx="4029908" cy="344805"/>
          </a:xfrm>
          <a:prstGeom prst="rect">
            <a:avLst/>
          </a:prstGeom>
          <a:noFill/>
          <a:ln/>
        </p:spPr>
        <p:txBody>
          <a:bodyPr wrap="none" lIns="0" tIns="0" rIns="0" bIns="0" rtlCol="0" anchor="t"/>
          <a:lstStyle/>
          <a:p>
            <a:pPr algn="l" indent="0" marL="0">
              <a:lnSpc>
                <a:spcPts val="2700"/>
              </a:lnSpc>
              <a:buNone/>
            </a:pPr>
            <a:r>
              <a:rPr lang="en-US" sz="1650" dirty="0">
                <a:solidFill>
                  <a:srgbClr val="D7E5D8"/>
                </a:solidFill>
                <a:latin typeface="Syne" pitchFamily="34" charset="0"/>
                <a:ea typeface="Syne" pitchFamily="34" charset="-122"/>
                <a:cs typeface="Syne" pitchFamily="34" charset="-120"/>
              </a:rPr>
              <a:t>ROI, features, and interest rates</a:t>
            </a:r>
            <a:endParaRPr lang="en-US" sz="1650" dirty="0"/>
          </a:p>
        </p:txBody>
      </p:sp>
      <p:pic>
        <p:nvPicPr>
          <p:cNvPr id="9" name="Image 1" descr="preencoded.png">    </p:cNvPr>
          <p:cNvPicPr>
            <a:picLocks noChangeAspect="1"/>
          </p:cNvPicPr>
          <p:nvPr/>
        </p:nvPicPr>
        <p:blipFill>
          <a:blip r:embed="rId2"/>
          <a:stretch>
            <a:fillRect/>
          </a:stretch>
        </p:blipFill>
        <p:spPr>
          <a:xfrm>
            <a:off x="5146834" y="1731050"/>
            <a:ext cx="4336733" cy="4336733"/>
          </a:xfrm>
          <a:prstGeom prst="rect">
            <a:avLst/>
          </a:prstGeom>
        </p:spPr>
      </p:pic>
      <p:sp>
        <p:nvSpPr>
          <p:cNvPr id="10" name="Text 6"/>
          <p:cNvSpPr/>
          <p:nvPr/>
        </p:nvSpPr>
        <p:spPr>
          <a:xfrm>
            <a:off x="8422005" y="2811066"/>
            <a:ext cx="270034" cy="430887"/>
          </a:xfrm>
          <a:prstGeom prst="rect">
            <a:avLst/>
          </a:prstGeom>
          <a:noFill/>
          <a:ln/>
        </p:spPr>
        <p:txBody>
          <a:bodyPr wrap="none" lIns="0" tIns="0" rIns="0" bIns="0" rtlCol="0" anchor="t"/>
          <a:lstStyle/>
          <a:p>
            <a:pPr indent="0" marL="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2</a:t>
            </a:r>
            <a:endParaRPr lang="en-US" sz="2100" dirty="0"/>
          </a:p>
        </p:txBody>
      </p:sp>
      <p:sp>
        <p:nvSpPr>
          <p:cNvPr id="11" name="Text 7"/>
          <p:cNvSpPr/>
          <p:nvPr/>
        </p:nvSpPr>
        <p:spPr>
          <a:xfrm>
            <a:off x="9806702" y="4490799"/>
            <a:ext cx="4029908" cy="673179"/>
          </a:xfrm>
          <a:prstGeom prst="rect">
            <a:avLst/>
          </a:prstGeom>
          <a:noFill/>
          <a:ln/>
        </p:spPr>
        <p:txBody>
          <a:bodyPr wrap="square" lIns="0" tIns="0" rIns="0" bIns="0" rtlCol="0" anchor="t"/>
          <a:lstStyle/>
          <a:p>
            <a:pPr algn="l" indent="0" marL="0">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Continuous Optimization</a:t>
            </a:r>
            <a:endParaRPr lang="en-US" sz="2100" dirty="0"/>
          </a:p>
        </p:txBody>
      </p:sp>
      <p:sp>
        <p:nvSpPr>
          <p:cNvPr id="12" name="Text 8"/>
          <p:cNvSpPr/>
          <p:nvPr/>
        </p:nvSpPr>
        <p:spPr>
          <a:xfrm>
            <a:off x="9806702" y="5293162"/>
            <a:ext cx="4029908" cy="344805"/>
          </a:xfrm>
          <a:prstGeom prst="rect">
            <a:avLst/>
          </a:prstGeom>
          <a:noFill/>
          <a:ln/>
        </p:spPr>
        <p:txBody>
          <a:bodyPr wrap="none" lIns="0" tIns="0" rIns="0" bIns="0" rtlCol="0" anchor="t"/>
          <a:lstStyle/>
          <a:p>
            <a:pPr algn="l" indent="0" marL="0">
              <a:lnSpc>
                <a:spcPts val="2700"/>
              </a:lnSpc>
              <a:buNone/>
            </a:pPr>
            <a:r>
              <a:rPr lang="en-US" sz="1650" dirty="0">
                <a:solidFill>
                  <a:srgbClr val="D7E5D8"/>
                </a:solidFill>
                <a:latin typeface="Syne" pitchFamily="34" charset="0"/>
                <a:ea typeface="Syne" pitchFamily="34" charset="-122"/>
                <a:cs typeface="Syne" pitchFamily="34" charset="-120"/>
              </a:rPr>
              <a:t>Need for model refinement</a:t>
            </a:r>
            <a:endParaRPr lang="en-US" sz="1650" dirty="0"/>
          </a:p>
        </p:txBody>
      </p:sp>
      <p:pic>
        <p:nvPicPr>
          <p:cNvPr id="13" name="Image 2" descr="preencoded.png">    </p:cNvPr>
          <p:cNvPicPr>
            <a:picLocks noChangeAspect="1"/>
          </p:cNvPicPr>
          <p:nvPr/>
        </p:nvPicPr>
        <p:blipFill>
          <a:blip r:embed="rId3"/>
          <a:stretch>
            <a:fillRect/>
          </a:stretch>
        </p:blipFill>
        <p:spPr>
          <a:xfrm>
            <a:off x="5146834" y="1731050"/>
            <a:ext cx="4336733" cy="4336733"/>
          </a:xfrm>
          <a:prstGeom prst="rect">
            <a:avLst/>
          </a:prstGeom>
        </p:spPr>
      </p:pic>
      <p:sp>
        <p:nvSpPr>
          <p:cNvPr id="14" name="Text 9"/>
          <p:cNvSpPr/>
          <p:nvPr/>
        </p:nvSpPr>
        <p:spPr>
          <a:xfrm>
            <a:off x="8045887" y="4925735"/>
            <a:ext cx="284083" cy="430887"/>
          </a:xfrm>
          <a:prstGeom prst="rect">
            <a:avLst/>
          </a:prstGeom>
          <a:noFill/>
          <a:ln/>
        </p:spPr>
        <p:txBody>
          <a:bodyPr wrap="none" lIns="0" tIns="0" rIns="0" bIns="0" rtlCol="0" anchor="t"/>
          <a:lstStyle/>
          <a:p>
            <a:pPr indent="0" marL="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3</a:t>
            </a:r>
            <a:endParaRPr lang="en-US" sz="2100" dirty="0"/>
          </a:p>
        </p:txBody>
      </p:sp>
      <p:sp>
        <p:nvSpPr>
          <p:cNvPr id="15" name="Text 10"/>
          <p:cNvSpPr/>
          <p:nvPr/>
        </p:nvSpPr>
        <p:spPr>
          <a:xfrm>
            <a:off x="793790" y="4490799"/>
            <a:ext cx="4029908" cy="673179"/>
          </a:xfrm>
          <a:prstGeom prst="rect">
            <a:avLst/>
          </a:prstGeom>
          <a:noFill/>
          <a:ln/>
        </p:spPr>
        <p:txBody>
          <a:bodyPr wrap="square" lIns="0" tIns="0" rIns="0" bIns="0" rtlCol="0" anchor="t"/>
          <a:lstStyle/>
          <a:p>
            <a:pPr algn="r" indent="0" marL="0">
              <a:lnSpc>
                <a:spcPts val="2650"/>
              </a:lnSpc>
              <a:buNone/>
            </a:pPr>
            <a:r>
              <a:rPr lang="en-US" sz="2100" b="1" dirty="0">
                <a:solidFill>
                  <a:srgbClr val="D7E5D8"/>
                </a:solidFill>
                <a:latin typeface="Syne Extra Bold" pitchFamily="34" charset="0"/>
                <a:ea typeface="Syne Extra Bold" pitchFamily="34" charset="-122"/>
                <a:cs typeface="Syne Extra Bold" pitchFamily="34" charset="-120"/>
              </a:rPr>
              <a:t>Informed Decisions</a:t>
            </a:r>
            <a:endParaRPr lang="en-US" sz="2100" dirty="0"/>
          </a:p>
        </p:txBody>
      </p:sp>
      <p:sp>
        <p:nvSpPr>
          <p:cNvPr id="16" name="Text 11"/>
          <p:cNvSpPr/>
          <p:nvPr/>
        </p:nvSpPr>
        <p:spPr>
          <a:xfrm>
            <a:off x="793790" y="5293162"/>
            <a:ext cx="4029908" cy="344805"/>
          </a:xfrm>
          <a:prstGeom prst="rect">
            <a:avLst/>
          </a:prstGeom>
          <a:noFill/>
          <a:ln/>
        </p:spPr>
        <p:txBody>
          <a:bodyPr wrap="none" lIns="0" tIns="0" rIns="0" bIns="0" rtlCol="0" anchor="t"/>
          <a:lstStyle/>
          <a:p>
            <a:pPr algn="r" indent="0" marL="0">
              <a:lnSpc>
                <a:spcPts val="2700"/>
              </a:lnSpc>
              <a:buNone/>
            </a:pPr>
            <a:r>
              <a:rPr lang="en-US" sz="1650" dirty="0">
                <a:solidFill>
                  <a:srgbClr val="D7E5D8"/>
                </a:solidFill>
                <a:latin typeface="Syne" pitchFamily="34" charset="0"/>
                <a:ea typeface="Syne" pitchFamily="34" charset="-122"/>
                <a:cs typeface="Syne" pitchFamily="34" charset="-120"/>
              </a:rPr>
              <a:t>Guide economic policies</a:t>
            </a:r>
            <a:endParaRPr lang="en-US" sz="1650" dirty="0"/>
          </a:p>
        </p:txBody>
      </p:sp>
      <p:pic>
        <p:nvPicPr>
          <p:cNvPr id="17" name="Image 3" descr="preencoded.png">    </p:cNvPr>
          <p:cNvPicPr>
            <a:picLocks noChangeAspect="1"/>
          </p:cNvPicPr>
          <p:nvPr/>
        </p:nvPicPr>
        <p:blipFill>
          <a:blip r:embed="rId4"/>
          <a:stretch>
            <a:fillRect/>
          </a:stretch>
        </p:blipFill>
        <p:spPr>
          <a:xfrm>
            <a:off x="5146834" y="1731050"/>
            <a:ext cx="4336733" cy="4336733"/>
          </a:xfrm>
          <a:prstGeom prst="rect">
            <a:avLst/>
          </a:prstGeom>
        </p:spPr>
      </p:pic>
      <p:sp>
        <p:nvSpPr>
          <p:cNvPr id="18" name="Text 12"/>
          <p:cNvSpPr/>
          <p:nvPr/>
        </p:nvSpPr>
        <p:spPr>
          <a:xfrm>
            <a:off x="5925979" y="4556641"/>
            <a:ext cx="294561" cy="430887"/>
          </a:xfrm>
          <a:prstGeom prst="rect">
            <a:avLst/>
          </a:prstGeom>
          <a:noFill/>
          <a:ln/>
        </p:spPr>
        <p:txBody>
          <a:bodyPr wrap="none" lIns="0" tIns="0" rIns="0" bIns="0" rtlCol="0" anchor="t"/>
          <a:lstStyle/>
          <a:p>
            <a:pPr indent="0" marL="0">
              <a:lnSpc>
                <a:spcPts val="3350"/>
              </a:lnSpc>
              <a:buNone/>
            </a:pPr>
            <a:r>
              <a:rPr lang="en-US" sz="2100" b="1" dirty="0">
                <a:solidFill>
                  <a:srgbClr val="FFFFFF"/>
                </a:solidFill>
                <a:latin typeface="Syne Extra Bold" pitchFamily="34" charset="0"/>
                <a:ea typeface="Syne Extra Bold" pitchFamily="34" charset="-122"/>
                <a:cs typeface="Syne Extra Bold" pitchFamily="34" charset="-120"/>
              </a:rPr>
              <a:t>4</a:t>
            </a:r>
            <a:endParaRPr lang="en-US" sz="2100" dirty="0"/>
          </a:p>
        </p:txBody>
      </p:sp>
      <p:sp>
        <p:nvSpPr>
          <p:cNvPr id="19" name="Text 13"/>
          <p:cNvSpPr/>
          <p:nvPr/>
        </p:nvSpPr>
        <p:spPr>
          <a:xfrm>
            <a:off x="793790" y="6310193"/>
            <a:ext cx="13042821" cy="1292662"/>
          </a:xfrm>
          <a:prstGeom prst="rect">
            <a:avLst/>
          </a:prstGeom>
          <a:noFill/>
          <a:ln/>
        </p:spPr>
        <p:txBody>
          <a:bodyPr wrap="square" lIns="0" tIns="0" rIns="0" bIns="0" rtlCol="0" anchor="t"/>
          <a:lstStyle/>
          <a:p>
            <a:pPr indent="0" marL="0">
              <a:lnSpc>
                <a:spcPts val="3350"/>
              </a:lnSpc>
              <a:buNone/>
            </a:pPr>
            <a:r>
              <a:rPr lang="en-US" sz="2100" dirty="0">
                <a:solidFill>
                  <a:srgbClr val="D7E5D8"/>
                </a:solidFill>
                <a:latin typeface="Syne" pitchFamily="34" charset="0"/>
                <a:ea typeface="Syne" pitchFamily="34" charset="-122"/>
                <a:cs typeface="Syne" pitchFamily="34" charset="-120"/>
              </a:rPr>
              <a:t>Our housing market analysis highlights the interconnected effects of ROI, housing features, and interest rates on California's real estate prices, emphasizing the need for continuous model optimization to guide policies and investments.</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38545"/>
            <a:ext cx="7748111" cy="602456"/>
          </a:xfrm>
          <a:prstGeom prst="rect">
            <a:avLst/>
          </a:prstGeom>
          <a:noFill/>
          <a:ln/>
        </p:spPr>
        <p:txBody>
          <a:bodyPr wrap="none" lIns="0" tIns="0" rIns="0" bIns="0" rtlCol="0" anchor="t"/>
          <a:lstStyle/>
          <a:p>
            <a:pPr indent="0" marL="0">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Project Contributors</a:t>
            </a:r>
            <a:endParaRPr lang="en-US" sz="3750" dirty="0"/>
          </a:p>
        </p:txBody>
      </p:sp>
      <p:pic>
        <p:nvPicPr>
          <p:cNvPr id="3" name="Image 0" descr="preencoded.png">    </p:cNvPr>
          <p:cNvPicPr>
            <a:picLocks noChangeAspect="1"/>
          </p:cNvPicPr>
          <p:nvPr/>
        </p:nvPicPr>
        <p:blipFill>
          <a:blip r:embed="rId1"/>
          <a:stretch>
            <a:fillRect/>
          </a:stretch>
        </p:blipFill>
        <p:spPr>
          <a:xfrm>
            <a:off x="793790" y="1726525"/>
            <a:ext cx="2587109" cy="1598890"/>
          </a:xfrm>
          <a:prstGeom prst="rect">
            <a:avLst/>
          </a:prstGeom>
        </p:spPr>
      </p:pic>
      <p:sp>
        <p:nvSpPr>
          <p:cNvPr id="4" name="Text 1"/>
          <p:cNvSpPr/>
          <p:nvPr/>
        </p:nvSpPr>
        <p:spPr>
          <a:xfrm>
            <a:off x="793790" y="3566398"/>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Chris Gilbert</a:t>
            </a:r>
            <a:endParaRPr lang="en-US" sz="1850" dirty="0"/>
          </a:p>
        </p:txBody>
      </p:sp>
      <p:pic>
        <p:nvPicPr>
          <p:cNvPr id="5" name="Image 1" descr="preencoded.png">    </p:cNvPr>
          <p:cNvPicPr>
            <a:picLocks noChangeAspect="1"/>
          </p:cNvPicPr>
          <p:nvPr/>
        </p:nvPicPr>
        <p:blipFill>
          <a:blip r:embed="rId2"/>
          <a:stretch>
            <a:fillRect/>
          </a:stretch>
        </p:blipFill>
        <p:spPr>
          <a:xfrm>
            <a:off x="4126706" y="1726525"/>
            <a:ext cx="2587228" cy="1599009"/>
          </a:xfrm>
          <a:prstGeom prst="rect">
            <a:avLst/>
          </a:prstGeom>
        </p:spPr>
      </p:pic>
      <p:sp>
        <p:nvSpPr>
          <p:cNvPr id="6" name="Text 2"/>
          <p:cNvSpPr/>
          <p:nvPr/>
        </p:nvSpPr>
        <p:spPr>
          <a:xfrm>
            <a:off x="4126706" y="3566517"/>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Will Atwater</a:t>
            </a:r>
            <a:endParaRPr lang="en-US" sz="1850" dirty="0"/>
          </a:p>
        </p:txBody>
      </p:sp>
      <p:pic>
        <p:nvPicPr>
          <p:cNvPr id="7" name="Image 2" descr="preencoded.png">    </p:cNvPr>
          <p:cNvPicPr>
            <a:picLocks noChangeAspect="1"/>
          </p:cNvPicPr>
          <p:nvPr/>
        </p:nvPicPr>
        <p:blipFill>
          <a:blip r:embed="rId3"/>
          <a:stretch>
            <a:fillRect/>
          </a:stretch>
        </p:blipFill>
        <p:spPr>
          <a:xfrm>
            <a:off x="7459742" y="1726525"/>
            <a:ext cx="2587228" cy="1599009"/>
          </a:xfrm>
          <a:prstGeom prst="rect">
            <a:avLst/>
          </a:prstGeom>
        </p:spPr>
      </p:pic>
      <p:sp>
        <p:nvSpPr>
          <p:cNvPr id="8" name="Text 3"/>
          <p:cNvSpPr/>
          <p:nvPr/>
        </p:nvSpPr>
        <p:spPr>
          <a:xfrm>
            <a:off x="7459742" y="3566517"/>
            <a:ext cx="3038118"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Dexter Johnson</a:t>
            </a:r>
            <a:endParaRPr lang="en-US" sz="1850" dirty="0"/>
          </a:p>
        </p:txBody>
      </p:sp>
      <p:pic>
        <p:nvPicPr>
          <p:cNvPr id="9" name="Image 3" descr="preencoded.png">    </p:cNvPr>
          <p:cNvPicPr>
            <a:picLocks noChangeAspect="1"/>
          </p:cNvPicPr>
          <p:nvPr/>
        </p:nvPicPr>
        <p:blipFill>
          <a:blip r:embed="rId4"/>
          <a:stretch>
            <a:fillRect/>
          </a:stretch>
        </p:blipFill>
        <p:spPr>
          <a:xfrm>
            <a:off x="10792778" y="1726525"/>
            <a:ext cx="2587228" cy="1599009"/>
          </a:xfrm>
          <a:prstGeom prst="rect">
            <a:avLst/>
          </a:prstGeom>
        </p:spPr>
      </p:pic>
      <p:sp>
        <p:nvSpPr>
          <p:cNvPr id="10" name="Text 4"/>
          <p:cNvSpPr/>
          <p:nvPr/>
        </p:nvSpPr>
        <p:spPr>
          <a:xfrm>
            <a:off x="10792778" y="3566517"/>
            <a:ext cx="2658666"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Joel Freeman</a:t>
            </a:r>
            <a:endParaRPr lang="en-US" sz="1850" dirty="0"/>
          </a:p>
        </p:txBody>
      </p:sp>
      <p:pic>
        <p:nvPicPr>
          <p:cNvPr id="11" name="Image 4" descr="preencoded.png">    </p:cNvPr>
          <p:cNvPicPr>
            <a:picLocks noChangeAspect="1"/>
          </p:cNvPicPr>
          <p:nvPr/>
        </p:nvPicPr>
        <p:blipFill>
          <a:blip r:embed="rId5"/>
          <a:stretch>
            <a:fillRect/>
          </a:stretch>
        </p:blipFill>
        <p:spPr>
          <a:xfrm>
            <a:off x="793790" y="4446151"/>
            <a:ext cx="2587109" cy="1598890"/>
          </a:xfrm>
          <a:prstGeom prst="rect">
            <a:avLst/>
          </a:prstGeom>
        </p:spPr>
      </p:pic>
      <p:sp>
        <p:nvSpPr>
          <p:cNvPr id="12" name="Text 5"/>
          <p:cNvSpPr/>
          <p:nvPr/>
        </p:nvSpPr>
        <p:spPr>
          <a:xfrm>
            <a:off x="793790" y="6286024"/>
            <a:ext cx="2828568" cy="301228"/>
          </a:xfrm>
          <a:prstGeom prst="rect">
            <a:avLst/>
          </a:prstGeom>
          <a:noFill/>
          <a:ln/>
        </p:spPr>
        <p:txBody>
          <a:bodyPr wrap="non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Rod Burroughs</a:t>
            </a:r>
            <a:endParaRPr lang="en-US" sz="1850" dirty="0"/>
          </a:p>
        </p:txBody>
      </p:sp>
      <p:pic>
        <p:nvPicPr>
          <p:cNvPr id="13" name="Image 5" descr="preencoded.png">    </p:cNvPr>
          <p:cNvPicPr>
            <a:picLocks noChangeAspect="1"/>
          </p:cNvPicPr>
          <p:nvPr/>
        </p:nvPicPr>
        <p:blipFill>
          <a:blip r:embed="rId6"/>
          <a:stretch>
            <a:fillRect/>
          </a:stretch>
        </p:blipFill>
        <p:spPr>
          <a:xfrm>
            <a:off x="4126706" y="4446151"/>
            <a:ext cx="2587228" cy="1599009"/>
          </a:xfrm>
          <a:prstGeom prst="rect">
            <a:avLst/>
          </a:prstGeom>
        </p:spPr>
      </p:pic>
      <p:sp>
        <p:nvSpPr>
          <p:cNvPr id="14" name="Text 6"/>
          <p:cNvSpPr/>
          <p:nvPr/>
        </p:nvSpPr>
        <p:spPr>
          <a:xfrm>
            <a:off x="4126706" y="6286143"/>
            <a:ext cx="3043833" cy="602456"/>
          </a:xfrm>
          <a:prstGeom prst="rect">
            <a:avLst/>
          </a:prstGeom>
          <a:noFill/>
          <a:ln/>
        </p:spPr>
        <p:txBody>
          <a:bodyPr wrap="square" lIns="0" tIns="0" rIns="0" bIns="0" rtlCol="0" anchor="t"/>
          <a:lstStyle/>
          <a:p>
            <a:pPr algn="l" indent="0" marL="0">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Jacinto Cepeda Quiroz</a:t>
            </a:r>
            <a:endParaRPr lang="en-US" sz="1850" dirty="0"/>
          </a:p>
        </p:txBody>
      </p:sp>
      <p:sp>
        <p:nvSpPr>
          <p:cNvPr id="15" name="Text 7"/>
          <p:cNvSpPr/>
          <p:nvPr/>
        </p:nvSpPr>
        <p:spPr>
          <a:xfrm>
            <a:off x="793790" y="7105412"/>
            <a:ext cx="13042821" cy="385524"/>
          </a:xfrm>
          <a:prstGeom prst="rect">
            <a:avLst/>
          </a:prstGeom>
          <a:noFill/>
          <a:ln/>
        </p:spPr>
        <p:txBody>
          <a:bodyPr wrap="none" lIns="0" tIns="0" rIns="0" bIns="0" rtlCol="0" anchor="t"/>
          <a:lstStyle/>
          <a:p>
            <a:pPr indent="0" marL="0">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2025-02-20T15:47:38Z</dcterms:created>
  <dcterms:modified xsi:type="dcterms:W3CDTF">2025-02-20T15:47:38Z</dcterms:modified>
</cp:coreProperties>
</file>